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1" r:id="rId3"/>
    <p:sldId id="267" r:id="rId4"/>
    <p:sldId id="260" r:id="rId5"/>
    <p:sldId id="265" r:id="rId6"/>
    <p:sldId id="264" r:id="rId7"/>
    <p:sldId id="266" r:id="rId8"/>
    <p:sldId id="259" r:id="rId9"/>
    <p:sldId id="269" r:id="rId10"/>
    <p:sldId id="289" r:id="rId11"/>
    <p:sldId id="293" r:id="rId12"/>
    <p:sldId id="263" r:id="rId13"/>
    <p:sldId id="270" r:id="rId14"/>
    <p:sldId id="271" r:id="rId15"/>
    <p:sldId id="278" r:id="rId16"/>
    <p:sldId id="261" r:id="rId17"/>
    <p:sldId id="277" r:id="rId18"/>
    <p:sldId id="276" r:id="rId19"/>
    <p:sldId id="274" r:id="rId20"/>
    <p:sldId id="279" r:id="rId21"/>
    <p:sldId id="273" r:id="rId22"/>
    <p:sldId id="282" r:id="rId23"/>
    <p:sldId id="288" r:id="rId24"/>
    <p:sldId id="287" r:id="rId25"/>
    <p:sldId id="291" r:id="rId26"/>
    <p:sldId id="286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FFFF00"/>
    <a:srgbClr val="E9F363"/>
    <a:srgbClr val="D1C811"/>
    <a:srgbClr val="CCFF99"/>
    <a:srgbClr val="FFCCCC"/>
    <a:srgbClr val="66BE2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50B2CF-5C14-443C-8AFA-BA871790C29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501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B55363-6101-4E68-B452-556DABB0248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271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9C720-859E-4A8C-9D08-111D386BA09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187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AF6D5-20B4-4944-96F4-14F3B442277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1102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AA2DD3-0290-44D3-969D-65AC667EF98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2692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A30740-3651-4E9B-96D7-F9EA2F32586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9696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7AC4C9-5F0D-4DB5-9BA9-A2B3536B46B8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8602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F8858A-1B58-4551-AE1A-CFA81B9BBC3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2495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10C91C-6110-40CE-AF13-CE1EE87098D0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6321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67B1D1-5CF3-4EC1-B296-0A58D398F81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859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26967B-7963-4872-8BA1-BC01D889EC2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2190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771BD8-20BA-44AD-AECC-EDE72A8AA1E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2734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96BC11-4AAA-4F5A-8F09-612DDBA62E0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0303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8D240-93B2-4DE8-8B20-B0F4DB2F6FE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01427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8419EC-684C-4294-8438-6F01CA32FAA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7730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6CC622-B558-490D-A5C4-B0E00F486D50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201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84411-85D0-47BC-BAC8-F253A429FF1D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856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FFCA3B-357D-472C-BD6B-69D40A68D97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7017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3DD819-A569-40FC-9F7C-D1E87AA06609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86872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82C02-3FC7-4C43-8837-20DD56A62D1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59514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17E8B-58E4-47DC-B254-755DAC8B95B0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4104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E0AB7B-6E53-4AF3-ACFA-FE460DC90FB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014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50FB1-CBD6-4CBC-A50B-AD29909C532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890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5B6C7E-96F9-42FB-9CC3-E344BCA85B9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167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292A3-6962-47E8-BE8D-01DD46662522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92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3468F1-90E7-4D24-A4D4-A53308186B4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137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8BBE5-D32E-4EC0-823F-4B82D76D3AD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797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4630A1-61F7-4A11-9E1D-A69275EBA7E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880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BC39-2CA0-461B-862A-CF869F49B06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82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79DA-0942-426A-A69B-ABF3F2165DA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7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B930-6D30-4CA5-A9A0-EF76A995A9D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46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EEA5-1636-4859-B894-AADC9E1E870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10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AB88-3A71-4E61-9D0B-1DFC52A3538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10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FD90-4045-4195-8F71-1270E8292FC4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98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51D42-0950-4447-8D81-A8BEB981CB83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13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8343-D446-4F38-8824-D74820184F3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17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C7FA-906A-405F-8F5F-E4D717AEA59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44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FC68-05E9-424B-9A90-B8DD32ABD8D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91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03C6-0ABA-4820-9577-80B54AA53ED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89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DA16-0B4D-43D2-B49B-08E0EF3D604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87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4CEB3D1-5B67-4174-A17F-E8F7E979C4DE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Kutuzov_by_Volkov.jp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Torelli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11638" y="1860550"/>
            <a:ext cx="46799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5400">
                <a:solidFill>
                  <a:srgbClr val="E9F363"/>
                </a:solidFill>
                <a:latin typeface="Monotype Corsiva" panose="03010101010201010101" pitchFamily="66" charset="0"/>
              </a:rPr>
              <a:t>Внешняя политика Екатерины </a:t>
            </a:r>
            <a:r>
              <a:rPr lang="en-US" altLang="ru-RU" sz="5400">
                <a:solidFill>
                  <a:srgbClr val="E9F363"/>
                </a:solidFill>
                <a:latin typeface="Monotype Corsiva" panose="03010101010201010101" pitchFamily="66" charset="0"/>
              </a:rPr>
              <a:t>II</a:t>
            </a:r>
            <a:endParaRPr lang="ru-RU" altLang="ru-RU" sz="5400">
              <a:solidFill>
                <a:srgbClr val="E9F36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8" y="836712"/>
            <a:ext cx="3133428" cy="463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1979613" y="188913"/>
            <a:ext cx="5329237" cy="5032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Русско-турецкая война (1787-1791 гг)</a:t>
            </a:r>
          </a:p>
        </p:txBody>
      </p:sp>
      <p:sp>
        <p:nvSpPr>
          <p:cNvPr id="21509" name="AutoShape 7"/>
          <p:cNvSpPr>
            <a:spLocks noChangeArrowheads="1"/>
          </p:cNvSpPr>
          <p:nvPr/>
        </p:nvSpPr>
        <p:spPr bwMode="auto">
          <a:xfrm>
            <a:off x="539750" y="836613"/>
            <a:ext cx="7993063" cy="1944687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Причины: 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 b="1">
                <a:latin typeface="Adobe Garamond Pro Bold" pitchFamily="18" charset="0"/>
              </a:rPr>
              <a:t>стремление Турции взять реванш (вернуть утерянные позиции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(пересмотреть условия договора) – возвращение Крыма, досмотр русских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кораблей. 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1600" b="1">
                <a:latin typeface="Adobe Garamond Pro Bold" pitchFamily="18" charset="0"/>
              </a:rPr>
              <a:t>восстановление власти в Грузии 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1600" b="1">
                <a:latin typeface="Adobe Garamond Pro Bold" pitchFamily="18" charset="0"/>
              </a:rPr>
              <a:t>желание России утвердиться на Черноморском побережье.</a:t>
            </a:r>
            <a:endParaRPr lang="ru-RU" altLang="ru-RU" b="1">
              <a:latin typeface="Adobe Garamond Pro Bold" pitchFamily="18" charset="0"/>
            </a:endParaRPr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>
            <a:off x="1979613" y="2924175"/>
            <a:ext cx="5329237" cy="5048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Ход военных действий:</a:t>
            </a:r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468313" y="3644900"/>
            <a:ext cx="8064500" cy="252095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1787г. – оборона крепости Кинбурн - А.В.Суворов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1788г. – взятие крепости Очаков – Г.А.Потемкин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1789г. – победа при Рымнике, Фокшанах – А.В.Суворов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1790г. – взятие Измаила – А.В.Суворов, М.И.Кутузов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- сражение в Керченском проливе у о. Тендра – Ф.Ф.Ушаков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1791г. – сражение у мыса Калиакрия - Ф.Ф.Ушаков</a:t>
            </a:r>
            <a:endParaRPr lang="ru-RU" altLang="ru-RU" sz="2400">
              <a:solidFill>
                <a:srgbClr val="E2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0" y="188913"/>
            <a:ext cx="2916238" cy="5032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Персоналии:</a:t>
            </a: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329">
            <a:off x="6659563" y="333375"/>
            <a:ext cx="220503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0" y="908050"/>
            <a:ext cx="4932363" cy="24479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Потемкин Григорий Александрович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русский государственный деятель,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граф, светлейший князь (Потёмкин-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Таврический), генерал-фельдмаршал.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Фаворит, по некоторым данным,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морганатический супруг Екатерины II.</a:t>
            </a:r>
            <a:r>
              <a:rPr lang="ru-RU" altLang="ru-RU"/>
              <a:t> </a:t>
            </a:r>
          </a:p>
        </p:txBody>
      </p:sp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654">
            <a:off x="7019925" y="2924175"/>
            <a:ext cx="1882775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119">
            <a:off x="6084888" y="3644900"/>
            <a:ext cx="16891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0" y="3284538"/>
            <a:ext cx="4932363" cy="143827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Ушаков Федор Федорович  российский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флотоводец, адмирал, святой Русской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Православной церкви</a:t>
            </a:r>
            <a:r>
              <a:rPr lang="ru-RU" altLang="ru-RU" b="1"/>
              <a:t>.</a:t>
            </a:r>
            <a:r>
              <a:rPr lang="ru-RU" altLang="ru-RU"/>
              <a:t> </a:t>
            </a:r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0" y="4581525"/>
            <a:ext cx="4932363" cy="184467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rno Pro Smbd Caption" pitchFamily="18" charset="0"/>
              </a:rPr>
              <a:t>Кутузов Михаил Илларионович </a:t>
            </a:r>
          </a:p>
          <a:p>
            <a:pPr eaLnBrk="1" hangingPunct="1"/>
            <a:r>
              <a:rPr lang="ru-RU" altLang="ru-RU" b="1">
                <a:latin typeface="Arno Pro Smbd Caption" pitchFamily="18" charset="0"/>
              </a:rPr>
              <a:t>прославленный русский полководец, </a:t>
            </a:r>
          </a:p>
          <a:p>
            <a:pPr eaLnBrk="1" hangingPunct="1"/>
            <a:r>
              <a:rPr lang="ru-RU" altLang="ru-RU" b="1">
                <a:latin typeface="Arno Pro Smbd Caption" pitchFamily="18" charset="0"/>
              </a:rPr>
              <a:t>генерал-фельдмаршал, светлейший князь. </a:t>
            </a:r>
          </a:p>
          <a:p>
            <a:pPr eaLnBrk="1" hangingPunct="1"/>
            <a:r>
              <a:rPr lang="ru-RU" altLang="ru-RU" b="1">
                <a:latin typeface="Arno Pro Smbd Caption" pitchFamily="18" charset="0"/>
              </a:rPr>
              <a:t>Герой Отечественной войны 1812 года.</a:t>
            </a:r>
            <a:r>
              <a:rPr lang="ru-RU" altLang="ru-RU"/>
              <a:t> </a:t>
            </a:r>
          </a:p>
        </p:txBody>
      </p:sp>
      <p:pic>
        <p:nvPicPr>
          <p:cNvPr id="81935" name="Picture 15" descr="300px-Kutuzov_by_Volkov">
            <a:hlinkClick r:id="rId6" tooltip="Kutuzov by Volkov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658">
            <a:off x="5148263" y="1557338"/>
            <a:ext cx="20193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7" grpId="0" animBg="1"/>
      <p:bldP spid="81931" grpId="0" animBg="1"/>
      <p:bldP spid="819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042988" y="692150"/>
            <a:ext cx="7056437" cy="693738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Стремление России к</a:t>
            </a:r>
            <a:r>
              <a:rPr lang="ru-RU" altLang="ru-RU"/>
              <a:t> </a:t>
            </a:r>
            <a:r>
              <a:rPr lang="ru-RU" altLang="ru-RU" sz="1500" b="1">
                <a:latin typeface="Adobe Garamond Pro Bold" pitchFamily="18" charset="0"/>
              </a:rPr>
              <a:t>объединению в составе России всех земель населенных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близкородственными русским народами</a:t>
            </a:r>
            <a:r>
              <a:rPr lang="ru-RU" altLang="ru-RU"/>
              <a:t> - </a:t>
            </a:r>
            <a:r>
              <a:rPr lang="ru-RU" altLang="ru-RU" sz="1500" b="1">
                <a:latin typeface="Adobe Garamond Pro Bold" pitchFamily="18" charset="0"/>
              </a:rPr>
              <a:t>украинцами и белорусами</a:t>
            </a:r>
            <a:r>
              <a:rPr lang="ru-RU" altLang="ru-RU"/>
              <a:t> 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427538" y="1412875"/>
            <a:ext cx="0" cy="719138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2133600"/>
            <a:ext cx="7272338" cy="588963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Разделы Польши. 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427538" y="2708275"/>
            <a:ext cx="0" cy="719138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427538" y="5300663"/>
            <a:ext cx="0" cy="719137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427538" y="4005263"/>
            <a:ext cx="0" cy="719137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00113" y="3429000"/>
            <a:ext cx="7272337" cy="588963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Присоединение украинских, белорусских  и литовских земель.</a:t>
            </a: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827088" y="4724400"/>
            <a:ext cx="7272337" cy="588963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Конфликт с революционной Францией. 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900113" y="6021388"/>
            <a:ext cx="7272337" cy="588962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Россия в составе Тройственного союза. 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2555875" y="0"/>
            <a:ext cx="3168650" cy="360363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3. «Польское» направление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135937" cy="8540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В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ru-RU" altLang="ru-RU" b="1">
                <a:latin typeface="Adobe Garamond Pro Bold" pitchFamily="18" charset="0"/>
              </a:rPr>
              <a:t>состав федеративного государства Речь Посполитая входили Польша, Литва, Украина и Белоруссия.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8135937" cy="1403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П</a:t>
            </a:r>
            <a:r>
              <a:rPr lang="ru-RU" altLang="ru-RU" b="1">
                <a:latin typeface="Adobe Garamond Pro Bold" pitchFamily="18" charset="0"/>
              </a:rPr>
              <a:t>оводом для вмешательства в дела Речи Посполитой послужил вопрос о положении диссидентов (то есть некатолического меньшинства — православных и протестантов), чтобы те были уравнены в правах с  католиками.</a:t>
            </a:r>
            <a:endParaRPr lang="ru-RU" alt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7272337" cy="588963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Разделы Польши.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68313" y="1341438"/>
            <a:ext cx="8135937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latin typeface="Adobe Garamond Pro Bold" pitchFamily="18" charset="0"/>
              </a:rPr>
              <a:t>Речь Посполитая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95288" y="1268413"/>
            <a:ext cx="2016125" cy="10080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dobe Garamond Pro Bold" pitchFamily="18" charset="0"/>
              </a:rPr>
              <a:t>Польша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411413" y="1268413"/>
            <a:ext cx="1728787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dobe Garamond Pro Bold" pitchFamily="18" charset="0"/>
              </a:rPr>
              <a:t>Литва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140200" y="1268413"/>
            <a:ext cx="2160588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dobe Garamond Pro Bold" pitchFamily="18" charset="0"/>
              </a:rPr>
              <a:t>Украина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6300788" y="1268413"/>
            <a:ext cx="2303462" cy="10080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dobe Garamond Pro Bold" pitchFamily="18" charset="0"/>
              </a:rPr>
              <a:t>Белоруссия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68313" y="5516563"/>
            <a:ext cx="8135937" cy="1128712"/>
          </a:xfrm>
          <a:prstGeom prst="rect">
            <a:avLst/>
          </a:prstGeom>
          <a:solidFill>
            <a:srgbClr val="E9F3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Е</a:t>
            </a:r>
            <a:r>
              <a:rPr lang="ru-RU" altLang="ru-RU" b="1">
                <a:latin typeface="Adobe Garamond Pro Bold" pitchFamily="18" charset="0"/>
              </a:rPr>
              <a:t>катерина оказывала сильное давление на шляхту с целью избрания на польский престол своего ставленника Станислава Августа Понятовского, который и был избран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8313" y="4437063"/>
            <a:ext cx="8135937" cy="1128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Ч</a:t>
            </a:r>
            <a:r>
              <a:rPr lang="ru-RU" altLang="ru-RU" b="1">
                <a:latin typeface="Adobe Garamond Pro Bold" pitchFamily="18" charset="0"/>
              </a:rPr>
              <a:t>асть польской шляхты выступила против этих решений и организовала восстание, поднятое в Барской конфедерации. Оно было подавлено русскими войсками в союзе с польским королём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68313" y="1844675"/>
            <a:ext cx="4679950" cy="693738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E20000"/>
                </a:solidFill>
                <a:latin typeface="Monotype Corsiva" panose="03010101010201010101" pitchFamily="66" charset="0"/>
              </a:rPr>
              <a:t>В 1772 г. состоялся 1-ый раздел Речи Посполитой</a:t>
            </a:r>
            <a:r>
              <a:rPr lang="ru-RU" altLang="ru-RU"/>
              <a:t>.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68313" y="3284538"/>
            <a:ext cx="4535487" cy="693737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b="1">
                <a:solidFill>
                  <a:srgbClr val="E20000"/>
                </a:solidFill>
                <a:latin typeface="Monotype Corsiva" panose="03010101010201010101" pitchFamily="66" charset="0"/>
              </a:rPr>
              <a:t>1793 г. состоялся 2-ой раздел Речи Посполитой,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468313" y="4652963"/>
            <a:ext cx="4535487" cy="693737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E20000"/>
                </a:solidFill>
                <a:latin typeface="Monotype Corsiva" panose="03010101010201010101" pitchFamily="66" charset="0"/>
              </a:rPr>
              <a:t>В 1795 г. состоялся 3-ий раздел Польши</a:t>
            </a:r>
            <a:r>
              <a:rPr lang="ru-RU" altLang="ru-RU"/>
              <a:t>.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1187450" y="188913"/>
            <a:ext cx="7056438" cy="693737"/>
          </a:xfrm>
          <a:prstGeom prst="bevel">
            <a:avLst>
              <a:gd name="adj" fmla="val 12500"/>
            </a:avLst>
          </a:prstGeom>
          <a:solidFill>
            <a:srgbClr val="CC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Разделы Польши</a:t>
            </a:r>
            <a:r>
              <a:rPr lang="ru-RU" altLang="ru-RU" b="1">
                <a:solidFill>
                  <a:srgbClr val="E20000"/>
                </a:solidFill>
              </a:rPr>
              <a:t>.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468313" y="5734050"/>
            <a:ext cx="8064500" cy="98107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rgbClr val="E20000"/>
                </a:solidFill>
                <a:latin typeface="Monotype Corsiva" panose="03010101010201010101" pitchFamily="66" charset="0"/>
              </a:rPr>
              <a:t>13 окт. 1795 г. — конференция трех держав о падении польского государства, оно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rgbClr val="E20000"/>
                </a:solidFill>
                <a:latin typeface="Monotype Corsiva" panose="03010101010201010101" pitchFamily="66" charset="0"/>
              </a:rPr>
              <a:t>потеряло государственность и суверенитет.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795963" y="1628775"/>
            <a:ext cx="3348037" cy="11969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dobe Garamond Pro Bold" pitchFamily="18" charset="0"/>
              </a:rPr>
              <a:t>Австрия получила всю Галицию с округами, Пруссия — Западную Пруссию (Поморье), Россия — восточную часть Белоруссии до Минска (губернии Витебская и Могилевская) и часть латвийских земель, входивших ранее в Ливонию.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795963" y="3141663"/>
            <a:ext cx="3348037" cy="1106487"/>
          </a:xfrm>
          <a:prstGeom prst="rect">
            <a:avLst/>
          </a:prstGeom>
          <a:solidFill>
            <a:srgbClr val="E9F36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latin typeface="Adobe Garamond Pro Bold" pitchFamily="18" charset="0"/>
              </a:rPr>
              <a:t>утверждённый на Гродненском сейме. Пруссия получила Гданьск, Торунь, Познань (часть земель по р. Варта и Висла), Россия — Центральную Белоруссию с Минском и Правобережную Украину</a:t>
            </a:r>
            <a:r>
              <a:rPr lang="ru-RU" altLang="ru-RU"/>
              <a:t>.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795963" y="4652963"/>
            <a:ext cx="3348037" cy="831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latin typeface="Adobe Garamond Pro Bold" pitchFamily="18" charset="0"/>
              </a:rPr>
              <a:t>Австрия получила Южную Польшу с Любаном и Краковом, Пруссия — Центральную Польшу с Варшавой, Россия — Литву, Курляндию, Волынь и Западную Белоруссию.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5148263" y="2133600"/>
            <a:ext cx="719137" cy="287338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43669 h 21600"/>
              <a:gd name="T4" fmla="*/ 539353 w 21600"/>
              <a:gd name="T5" fmla="*/ 287338 h 21600"/>
              <a:gd name="T6" fmla="*/ 719137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5003800" y="3573463"/>
            <a:ext cx="863600" cy="287337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3669 h 21600"/>
              <a:gd name="T4" fmla="*/ 647700 w 21600"/>
              <a:gd name="T5" fmla="*/ 287337 h 21600"/>
              <a:gd name="T6" fmla="*/ 863600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5003800" y="4941888"/>
            <a:ext cx="863600" cy="215900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07950 h 21600"/>
              <a:gd name="T4" fmla="*/ 647700 w 21600"/>
              <a:gd name="T5" fmla="*/ 215900 h 21600"/>
              <a:gd name="T6" fmla="*/ 8636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 rot="5400000">
            <a:off x="2411413" y="1123950"/>
            <a:ext cx="936625" cy="504825"/>
          </a:xfrm>
          <a:custGeom>
            <a:avLst/>
            <a:gdLst>
              <a:gd name="T0" fmla="*/ 702469 w 21600"/>
              <a:gd name="T1" fmla="*/ 0 h 21600"/>
              <a:gd name="T2" fmla="*/ 0 w 21600"/>
              <a:gd name="T3" fmla="*/ 252413 h 21600"/>
              <a:gd name="T4" fmla="*/ 702469 w 21600"/>
              <a:gd name="T5" fmla="*/ 504825 h 21600"/>
              <a:gd name="T6" fmla="*/ 936625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 rot="5400000">
            <a:off x="2556669" y="2636044"/>
            <a:ext cx="792163" cy="5048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252413 h 21600"/>
              <a:gd name="T4" fmla="*/ 594122 w 21600"/>
              <a:gd name="T5" fmla="*/ 504825 h 21600"/>
              <a:gd name="T6" fmla="*/ 792163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 rot="5400000">
            <a:off x="2484438" y="4076700"/>
            <a:ext cx="790575" cy="504825"/>
          </a:xfrm>
          <a:custGeom>
            <a:avLst/>
            <a:gdLst>
              <a:gd name="T0" fmla="*/ 592931 w 21600"/>
              <a:gd name="T1" fmla="*/ 0 h 21600"/>
              <a:gd name="T2" fmla="*/ 0 w 21600"/>
              <a:gd name="T3" fmla="*/ 252413 h 21600"/>
              <a:gd name="T4" fmla="*/ 592931 w 21600"/>
              <a:gd name="T5" fmla="*/ 504825 h 21600"/>
              <a:gd name="T6" fmla="*/ 790575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9228" name="Group 76"/>
          <p:cNvGraphicFramePr>
            <a:graphicFrameLocks noGrp="1"/>
          </p:cNvGraphicFramePr>
          <p:nvPr>
            <p:ph idx="1"/>
          </p:nvPr>
        </p:nvGraphicFramePr>
        <p:xfrm>
          <a:off x="611188" y="1125538"/>
          <a:ext cx="7993062" cy="2954337"/>
        </p:xfrm>
        <a:graphic>
          <a:graphicData uri="http://schemas.openxmlformats.org/drawingml/2006/table">
            <a:tbl>
              <a:tblPr/>
              <a:tblGrid>
                <a:gridCol w="2519362"/>
                <a:gridCol w="2809875"/>
                <a:gridCol w="2663825"/>
              </a:tblGrid>
              <a:tr h="762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1772 г.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1793 г.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1795 г</a:t>
                      </a: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335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0000"/>
                          </a:solidFill>
                          <a:effectLst/>
                          <a:latin typeface="Adobe Garamond Pro Bold" pitchFamily="18" charset="0"/>
                        </a:rPr>
                        <a:t>Восточная Белоруссия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dobe Garamond Pro Bold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6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0000"/>
                          </a:solidFill>
                          <a:effectLst/>
                          <a:latin typeface="Adobe Garamond Pro Bold" pitchFamily="18" charset="0"/>
                        </a:rPr>
                        <a:t>Центральная  Белоруссия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6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0000"/>
                          </a:solidFill>
                          <a:effectLst/>
                          <a:latin typeface="Adobe Garamond Pro Bold" pitchFamily="18" charset="0"/>
                        </a:rPr>
                        <a:t>Западная Белоруссия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63"/>
                    </a:solidFill>
                  </a:tcPr>
                </a:tc>
              </a:tr>
              <a:tr h="857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 Bold" pitchFamily="18" charset="0"/>
                        </a:rPr>
                        <a:t>часть Латвии (Ливонии)</a:t>
                      </a:r>
                      <a:endParaRPr kumimoji="0" lang="ru-RU" alt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6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 Bold" pitchFamily="18" charset="0"/>
                        </a:rPr>
                        <a:t>Правобережная Украина.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6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 Bold" pitchFamily="18" charset="0"/>
                        </a:rPr>
                        <a:t>Литва, Курляндия, Волынь</a:t>
                      </a:r>
                    </a:p>
                  </a:txBody>
                  <a:tcPr marT="45721" marB="45721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63"/>
                    </a:solidFill>
                  </a:tcPr>
                </a:tc>
              </a:tr>
            </a:tbl>
          </a:graphicData>
        </a:graphic>
      </p:graphicFrame>
      <p:sp>
        <p:nvSpPr>
          <p:cNvPr id="49229" name="AutoShape 77"/>
          <p:cNvSpPr>
            <a:spLocks noChangeArrowheads="1"/>
          </p:cNvSpPr>
          <p:nvPr/>
        </p:nvSpPr>
        <p:spPr bwMode="auto">
          <a:xfrm>
            <a:off x="1187450" y="188913"/>
            <a:ext cx="7056438" cy="693737"/>
          </a:xfrm>
          <a:prstGeom prst="bevel">
            <a:avLst>
              <a:gd name="adj" fmla="val 12500"/>
            </a:avLst>
          </a:prstGeom>
          <a:solidFill>
            <a:srgbClr val="CC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Расширение территории России во время разделов Польши</a:t>
            </a:r>
            <a:r>
              <a:rPr lang="ru-RU" altLang="ru-RU" b="1">
                <a:solidFill>
                  <a:srgbClr val="E20000"/>
                </a:solidFill>
              </a:rPr>
              <a:t>.</a:t>
            </a:r>
          </a:p>
        </p:txBody>
      </p:sp>
      <p:pic>
        <p:nvPicPr>
          <p:cNvPr id="49230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39592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23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29088"/>
            <a:ext cx="381635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755650" y="3500438"/>
            <a:ext cx="7488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84213" y="4797425"/>
            <a:ext cx="7704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3798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9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Rectangle 69"/>
          <p:cNvSpPr>
            <a:spLocks noChangeArrowheads="1"/>
          </p:cNvSpPr>
          <p:nvPr/>
        </p:nvSpPr>
        <p:spPr bwMode="auto">
          <a:xfrm>
            <a:off x="971550" y="5300663"/>
            <a:ext cx="1512888" cy="4333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0" name="Rectangle 70"/>
          <p:cNvSpPr>
            <a:spLocks noChangeArrowheads="1"/>
          </p:cNvSpPr>
          <p:nvPr/>
        </p:nvSpPr>
        <p:spPr bwMode="auto">
          <a:xfrm>
            <a:off x="971550" y="5805488"/>
            <a:ext cx="1512888" cy="433387"/>
          </a:xfrm>
          <a:prstGeom prst="rect">
            <a:avLst/>
          </a:prstGeom>
          <a:solidFill>
            <a:srgbClr val="FF6699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1" name="Rectangle 71" descr="Широкий диагональный 2"/>
          <p:cNvSpPr>
            <a:spLocks noChangeArrowheads="1"/>
          </p:cNvSpPr>
          <p:nvPr/>
        </p:nvSpPr>
        <p:spPr bwMode="auto">
          <a:xfrm>
            <a:off x="4572000" y="5805488"/>
            <a:ext cx="1512888" cy="433387"/>
          </a:xfrm>
          <a:prstGeom prst="rect">
            <a:avLst/>
          </a:prstGeom>
          <a:pattFill prst="wdUpDiag">
            <a:fgClr>
              <a:srgbClr val="FF66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2" name="Rectangle 72"/>
          <p:cNvSpPr>
            <a:spLocks noChangeArrowheads="1"/>
          </p:cNvSpPr>
          <p:nvPr/>
        </p:nvSpPr>
        <p:spPr bwMode="auto">
          <a:xfrm>
            <a:off x="4572000" y="5300663"/>
            <a:ext cx="1512888" cy="43338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3" name="Text Box 73"/>
          <p:cNvSpPr txBox="1">
            <a:spLocks noChangeArrowheads="1"/>
          </p:cNvSpPr>
          <p:nvPr/>
        </p:nvSpPr>
        <p:spPr bwMode="auto">
          <a:xfrm>
            <a:off x="2627313" y="5373688"/>
            <a:ext cx="1727200" cy="260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100"/>
              <a:t>Польское королевство</a:t>
            </a:r>
          </a:p>
        </p:txBody>
      </p:sp>
      <p:sp>
        <p:nvSpPr>
          <p:cNvPr id="33804" name="Text Box 74"/>
          <p:cNvSpPr txBox="1">
            <a:spLocks noChangeArrowheads="1"/>
          </p:cNvSpPr>
          <p:nvPr/>
        </p:nvSpPr>
        <p:spPr bwMode="auto">
          <a:xfrm>
            <a:off x="2627313" y="5876925"/>
            <a:ext cx="1727200" cy="260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/>
              <a:t>Литовское княжество</a:t>
            </a:r>
          </a:p>
        </p:txBody>
      </p:sp>
      <p:sp>
        <p:nvSpPr>
          <p:cNvPr id="33805" name="Text Box 75"/>
          <p:cNvSpPr txBox="1">
            <a:spLocks noChangeArrowheads="1"/>
          </p:cNvSpPr>
          <p:nvPr/>
        </p:nvSpPr>
        <p:spPr bwMode="auto">
          <a:xfrm>
            <a:off x="6156325" y="5805488"/>
            <a:ext cx="1727200" cy="428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/>
              <a:t>Ранее утраченные территории</a:t>
            </a:r>
            <a:endParaRPr lang="ru-RU" altLang="ru-RU"/>
          </a:p>
        </p:txBody>
      </p:sp>
      <p:sp>
        <p:nvSpPr>
          <p:cNvPr id="33806" name="Text Box 76"/>
          <p:cNvSpPr txBox="1">
            <a:spLocks noChangeArrowheads="1"/>
          </p:cNvSpPr>
          <p:nvPr/>
        </p:nvSpPr>
        <p:spPr bwMode="auto">
          <a:xfrm>
            <a:off x="6227763" y="5373688"/>
            <a:ext cx="1727200" cy="260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/>
              <a:t>Зависимые территории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4" name="Picture 4" descr="ram_fot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Freeform 8"/>
          <p:cNvSpPr>
            <a:spLocks/>
          </p:cNvSpPr>
          <p:nvPr/>
        </p:nvSpPr>
        <p:spPr bwMode="auto">
          <a:xfrm rot="209193">
            <a:off x="3348038" y="1268413"/>
            <a:ext cx="3481387" cy="3024187"/>
          </a:xfrm>
          <a:custGeom>
            <a:avLst/>
            <a:gdLst>
              <a:gd name="T0" fmla="*/ 2900804 w 1649"/>
              <a:gd name="T1" fmla="*/ 2878793 h 1872"/>
              <a:gd name="T2" fmla="*/ 3185817 w 1649"/>
              <a:gd name="T3" fmla="*/ 2907872 h 1872"/>
              <a:gd name="T4" fmla="*/ 3033810 w 1649"/>
              <a:gd name="T5" fmla="*/ 2777018 h 1872"/>
              <a:gd name="T6" fmla="*/ 2995808 w 1649"/>
              <a:gd name="T7" fmla="*/ 2326298 h 1872"/>
              <a:gd name="T8" fmla="*/ 3375826 w 1649"/>
              <a:gd name="T9" fmla="*/ 2268140 h 1872"/>
              <a:gd name="T10" fmla="*/ 3337825 w 1649"/>
              <a:gd name="T11" fmla="*/ 2093668 h 1872"/>
              <a:gd name="T12" fmla="*/ 3261821 w 1649"/>
              <a:gd name="T13" fmla="*/ 2006432 h 1872"/>
              <a:gd name="T14" fmla="*/ 3147816 w 1649"/>
              <a:gd name="T15" fmla="*/ 1759263 h 1872"/>
              <a:gd name="T16" fmla="*/ 3033810 w 1649"/>
              <a:gd name="T17" fmla="*/ 1642948 h 1872"/>
              <a:gd name="T18" fmla="*/ 2672793 w 1649"/>
              <a:gd name="T19" fmla="*/ 1541172 h 1872"/>
              <a:gd name="T20" fmla="*/ 2691794 w 1649"/>
              <a:gd name="T21" fmla="*/ 1046834 h 1872"/>
              <a:gd name="T22" fmla="*/ 2786799 w 1649"/>
              <a:gd name="T23" fmla="*/ 930519 h 1872"/>
              <a:gd name="T24" fmla="*/ 2653792 w 1649"/>
              <a:gd name="T25" fmla="*/ 814204 h 1872"/>
              <a:gd name="T26" fmla="*/ 2007762 w 1649"/>
              <a:gd name="T27" fmla="*/ 639732 h 1872"/>
              <a:gd name="T28" fmla="*/ 1893756 w 1649"/>
              <a:gd name="T29" fmla="*/ 596114 h 1872"/>
              <a:gd name="T30" fmla="*/ 1722748 w 1649"/>
              <a:gd name="T31" fmla="*/ 479799 h 1872"/>
              <a:gd name="T32" fmla="*/ 981713 w 1649"/>
              <a:gd name="T33" fmla="*/ 363484 h 1872"/>
              <a:gd name="T34" fmla="*/ 829706 w 1649"/>
              <a:gd name="T35" fmla="*/ 87236 h 1872"/>
              <a:gd name="T36" fmla="*/ 582694 w 1649"/>
              <a:gd name="T37" fmla="*/ 174472 h 1872"/>
              <a:gd name="T38" fmla="*/ 449688 w 1649"/>
              <a:gd name="T39" fmla="*/ 421641 h 1872"/>
              <a:gd name="T40" fmla="*/ 12667 w 1649"/>
              <a:gd name="T41" fmla="*/ 494338 h 1872"/>
              <a:gd name="T42" fmla="*/ 411686 w 1649"/>
              <a:gd name="T43" fmla="*/ 726968 h 1872"/>
              <a:gd name="T44" fmla="*/ 867708 w 1649"/>
              <a:gd name="T45" fmla="*/ 930519 h 1872"/>
              <a:gd name="T46" fmla="*/ 1437735 w 1649"/>
              <a:gd name="T47" fmla="*/ 1090452 h 1872"/>
              <a:gd name="T48" fmla="*/ 1950759 w 1649"/>
              <a:gd name="T49" fmla="*/ 1294003 h 1872"/>
              <a:gd name="T50" fmla="*/ 2159769 w 1649"/>
              <a:gd name="T51" fmla="*/ 1512094 h 1872"/>
              <a:gd name="T52" fmla="*/ 1969760 w 1649"/>
              <a:gd name="T53" fmla="*/ 1584790 h 1872"/>
              <a:gd name="T54" fmla="*/ 2026763 w 1649"/>
              <a:gd name="T55" fmla="*/ 1962814 h 1872"/>
              <a:gd name="T56" fmla="*/ 2235772 w 1649"/>
              <a:gd name="T57" fmla="*/ 2428073 h 1872"/>
              <a:gd name="T58" fmla="*/ 2368779 w 1649"/>
              <a:gd name="T59" fmla="*/ 2689782 h 1872"/>
              <a:gd name="T60" fmla="*/ 2425781 w 1649"/>
              <a:gd name="T61" fmla="*/ 2791557 h 1872"/>
              <a:gd name="T62" fmla="*/ 2539787 w 1649"/>
              <a:gd name="T63" fmla="*/ 3024187 h 18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49" h="1872">
                <a:moveTo>
                  <a:pt x="1203" y="1872"/>
                </a:moveTo>
                <a:cubicBezTo>
                  <a:pt x="1265" y="1851"/>
                  <a:pt x="1312" y="1803"/>
                  <a:pt x="1374" y="1782"/>
                </a:cubicBezTo>
                <a:cubicBezTo>
                  <a:pt x="1416" y="1790"/>
                  <a:pt x="1441" y="1808"/>
                  <a:pt x="1482" y="1818"/>
                </a:cubicBezTo>
                <a:cubicBezTo>
                  <a:pt x="1491" y="1812"/>
                  <a:pt x="1505" y="1810"/>
                  <a:pt x="1509" y="1800"/>
                </a:cubicBezTo>
                <a:cubicBezTo>
                  <a:pt x="1513" y="1791"/>
                  <a:pt x="1505" y="1781"/>
                  <a:pt x="1500" y="1773"/>
                </a:cubicBezTo>
                <a:cubicBezTo>
                  <a:pt x="1480" y="1744"/>
                  <a:pt x="1462" y="1744"/>
                  <a:pt x="1437" y="1719"/>
                </a:cubicBezTo>
                <a:cubicBezTo>
                  <a:pt x="1377" y="1659"/>
                  <a:pt x="1464" y="1722"/>
                  <a:pt x="1392" y="1674"/>
                </a:cubicBezTo>
                <a:cubicBezTo>
                  <a:pt x="1339" y="1595"/>
                  <a:pt x="1297" y="1481"/>
                  <a:pt x="1419" y="1440"/>
                </a:cubicBezTo>
                <a:cubicBezTo>
                  <a:pt x="1465" y="1448"/>
                  <a:pt x="1481" y="1456"/>
                  <a:pt x="1527" y="1440"/>
                </a:cubicBezTo>
                <a:cubicBezTo>
                  <a:pt x="1552" y="1431"/>
                  <a:pt x="1599" y="1404"/>
                  <a:pt x="1599" y="1404"/>
                </a:cubicBezTo>
                <a:cubicBezTo>
                  <a:pt x="1611" y="1386"/>
                  <a:pt x="1623" y="1368"/>
                  <a:pt x="1635" y="1350"/>
                </a:cubicBezTo>
                <a:cubicBezTo>
                  <a:pt x="1649" y="1329"/>
                  <a:pt x="1599" y="1314"/>
                  <a:pt x="1581" y="1296"/>
                </a:cubicBezTo>
                <a:cubicBezTo>
                  <a:pt x="1572" y="1287"/>
                  <a:pt x="1554" y="1269"/>
                  <a:pt x="1554" y="1269"/>
                </a:cubicBezTo>
                <a:cubicBezTo>
                  <a:pt x="1551" y="1260"/>
                  <a:pt x="1547" y="1251"/>
                  <a:pt x="1545" y="1242"/>
                </a:cubicBezTo>
                <a:cubicBezTo>
                  <a:pt x="1541" y="1218"/>
                  <a:pt x="1542" y="1193"/>
                  <a:pt x="1536" y="1170"/>
                </a:cubicBezTo>
                <a:cubicBezTo>
                  <a:pt x="1529" y="1144"/>
                  <a:pt x="1503" y="1113"/>
                  <a:pt x="1491" y="1089"/>
                </a:cubicBezTo>
                <a:cubicBezTo>
                  <a:pt x="1481" y="1069"/>
                  <a:pt x="1488" y="1041"/>
                  <a:pt x="1473" y="1026"/>
                </a:cubicBezTo>
                <a:cubicBezTo>
                  <a:pt x="1464" y="1017"/>
                  <a:pt x="1449" y="1020"/>
                  <a:pt x="1437" y="1017"/>
                </a:cubicBezTo>
                <a:cubicBezTo>
                  <a:pt x="1401" y="1009"/>
                  <a:pt x="1372" y="1007"/>
                  <a:pt x="1338" y="990"/>
                </a:cubicBezTo>
                <a:cubicBezTo>
                  <a:pt x="1314" y="978"/>
                  <a:pt x="1266" y="954"/>
                  <a:pt x="1266" y="954"/>
                </a:cubicBezTo>
                <a:cubicBezTo>
                  <a:pt x="1241" y="917"/>
                  <a:pt x="1237" y="899"/>
                  <a:pt x="1248" y="855"/>
                </a:cubicBezTo>
                <a:cubicBezTo>
                  <a:pt x="1255" y="785"/>
                  <a:pt x="1263" y="717"/>
                  <a:pt x="1275" y="648"/>
                </a:cubicBezTo>
                <a:cubicBezTo>
                  <a:pt x="1258" y="598"/>
                  <a:pt x="1262" y="638"/>
                  <a:pt x="1293" y="612"/>
                </a:cubicBezTo>
                <a:cubicBezTo>
                  <a:pt x="1305" y="602"/>
                  <a:pt x="1311" y="588"/>
                  <a:pt x="1320" y="576"/>
                </a:cubicBezTo>
                <a:cubicBezTo>
                  <a:pt x="1327" y="554"/>
                  <a:pt x="1340" y="540"/>
                  <a:pt x="1311" y="522"/>
                </a:cubicBezTo>
                <a:cubicBezTo>
                  <a:pt x="1295" y="512"/>
                  <a:pt x="1257" y="504"/>
                  <a:pt x="1257" y="504"/>
                </a:cubicBezTo>
                <a:cubicBezTo>
                  <a:pt x="1202" y="421"/>
                  <a:pt x="1104" y="422"/>
                  <a:pt x="1014" y="414"/>
                </a:cubicBezTo>
                <a:cubicBezTo>
                  <a:pt x="993" y="407"/>
                  <a:pt x="971" y="405"/>
                  <a:pt x="951" y="396"/>
                </a:cubicBezTo>
                <a:cubicBezTo>
                  <a:pt x="941" y="392"/>
                  <a:pt x="934" y="383"/>
                  <a:pt x="924" y="378"/>
                </a:cubicBezTo>
                <a:cubicBezTo>
                  <a:pt x="916" y="374"/>
                  <a:pt x="906" y="372"/>
                  <a:pt x="897" y="369"/>
                </a:cubicBezTo>
                <a:cubicBezTo>
                  <a:pt x="862" y="316"/>
                  <a:pt x="901" y="366"/>
                  <a:pt x="843" y="324"/>
                </a:cubicBezTo>
                <a:cubicBezTo>
                  <a:pt x="833" y="317"/>
                  <a:pt x="827" y="304"/>
                  <a:pt x="816" y="297"/>
                </a:cubicBezTo>
                <a:cubicBezTo>
                  <a:pt x="786" y="277"/>
                  <a:pt x="722" y="275"/>
                  <a:pt x="690" y="270"/>
                </a:cubicBezTo>
                <a:cubicBezTo>
                  <a:pt x="611" y="244"/>
                  <a:pt x="550" y="232"/>
                  <a:pt x="465" y="225"/>
                </a:cubicBezTo>
                <a:cubicBezTo>
                  <a:pt x="423" y="211"/>
                  <a:pt x="413" y="206"/>
                  <a:pt x="402" y="162"/>
                </a:cubicBezTo>
                <a:cubicBezTo>
                  <a:pt x="399" y="126"/>
                  <a:pt x="406" y="88"/>
                  <a:pt x="393" y="54"/>
                </a:cubicBezTo>
                <a:cubicBezTo>
                  <a:pt x="384" y="30"/>
                  <a:pt x="339" y="0"/>
                  <a:pt x="339" y="0"/>
                </a:cubicBezTo>
                <a:cubicBezTo>
                  <a:pt x="309" y="30"/>
                  <a:pt x="289" y="68"/>
                  <a:pt x="276" y="108"/>
                </a:cubicBezTo>
                <a:cubicBezTo>
                  <a:pt x="268" y="180"/>
                  <a:pt x="276" y="198"/>
                  <a:pt x="222" y="234"/>
                </a:cubicBezTo>
                <a:cubicBezTo>
                  <a:pt x="219" y="243"/>
                  <a:pt x="220" y="254"/>
                  <a:pt x="213" y="261"/>
                </a:cubicBezTo>
                <a:cubicBezTo>
                  <a:pt x="197" y="277"/>
                  <a:pt x="78" y="286"/>
                  <a:pt x="60" y="288"/>
                </a:cubicBezTo>
                <a:cubicBezTo>
                  <a:pt x="42" y="294"/>
                  <a:pt x="0" y="288"/>
                  <a:pt x="6" y="306"/>
                </a:cubicBezTo>
                <a:cubicBezTo>
                  <a:pt x="30" y="378"/>
                  <a:pt x="144" y="415"/>
                  <a:pt x="213" y="432"/>
                </a:cubicBezTo>
                <a:cubicBezTo>
                  <a:pt x="280" y="499"/>
                  <a:pt x="218" y="427"/>
                  <a:pt x="195" y="450"/>
                </a:cubicBezTo>
                <a:cubicBezTo>
                  <a:pt x="166" y="479"/>
                  <a:pt x="242" y="532"/>
                  <a:pt x="258" y="540"/>
                </a:cubicBezTo>
                <a:cubicBezTo>
                  <a:pt x="316" y="569"/>
                  <a:pt x="334" y="569"/>
                  <a:pt x="411" y="576"/>
                </a:cubicBezTo>
                <a:cubicBezTo>
                  <a:pt x="456" y="587"/>
                  <a:pt x="501" y="601"/>
                  <a:pt x="546" y="612"/>
                </a:cubicBezTo>
                <a:cubicBezTo>
                  <a:pt x="587" y="640"/>
                  <a:pt x="634" y="659"/>
                  <a:pt x="681" y="675"/>
                </a:cubicBezTo>
                <a:cubicBezTo>
                  <a:pt x="699" y="681"/>
                  <a:pt x="735" y="693"/>
                  <a:pt x="735" y="693"/>
                </a:cubicBezTo>
                <a:cubicBezTo>
                  <a:pt x="813" y="771"/>
                  <a:pt x="817" y="783"/>
                  <a:pt x="924" y="801"/>
                </a:cubicBezTo>
                <a:cubicBezTo>
                  <a:pt x="951" y="819"/>
                  <a:pt x="978" y="828"/>
                  <a:pt x="1005" y="846"/>
                </a:cubicBezTo>
                <a:cubicBezTo>
                  <a:pt x="1022" y="872"/>
                  <a:pt x="1046" y="903"/>
                  <a:pt x="1023" y="936"/>
                </a:cubicBezTo>
                <a:cubicBezTo>
                  <a:pt x="1014" y="948"/>
                  <a:pt x="1000" y="956"/>
                  <a:pt x="987" y="963"/>
                </a:cubicBezTo>
                <a:cubicBezTo>
                  <a:pt x="970" y="971"/>
                  <a:pt x="933" y="981"/>
                  <a:pt x="933" y="981"/>
                </a:cubicBezTo>
                <a:cubicBezTo>
                  <a:pt x="913" y="1010"/>
                  <a:pt x="908" y="1038"/>
                  <a:pt x="897" y="1071"/>
                </a:cubicBezTo>
                <a:cubicBezTo>
                  <a:pt x="904" y="1154"/>
                  <a:pt x="885" y="1190"/>
                  <a:pt x="960" y="1215"/>
                </a:cubicBezTo>
                <a:cubicBezTo>
                  <a:pt x="1008" y="1288"/>
                  <a:pt x="996" y="1289"/>
                  <a:pt x="1014" y="1377"/>
                </a:cubicBezTo>
                <a:cubicBezTo>
                  <a:pt x="1026" y="1436"/>
                  <a:pt x="1035" y="1454"/>
                  <a:pt x="1059" y="1503"/>
                </a:cubicBezTo>
                <a:cubicBezTo>
                  <a:pt x="1069" y="1524"/>
                  <a:pt x="1072" y="1554"/>
                  <a:pt x="1077" y="1575"/>
                </a:cubicBezTo>
                <a:cubicBezTo>
                  <a:pt x="1085" y="1608"/>
                  <a:pt x="1103" y="1637"/>
                  <a:pt x="1122" y="1665"/>
                </a:cubicBezTo>
                <a:cubicBezTo>
                  <a:pt x="1125" y="1677"/>
                  <a:pt x="1126" y="1690"/>
                  <a:pt x="1131" y="1701"/>
                </a:cubicBezTo>
                <a:cubicBezTo>
                  <a:pt x="1135" y="1711"/>
                  <a:pt x="1146" y="1718"/>
                  <a:pt x="1149" y="1728"/>
                </a:cubicBezTo>
                <a:cubicBezTo>
                  <a:pt x="1163" y="1769"/>
                  <a:pt x="1151" y="1776"/>
                  <a:pt x="1167" y="1809"/>
                </a:cubicBezTo>
                <a:cubicBezTo>
                  <a:pt x="1193" y="1860"/>
                  <a:pt x="1221" y="1817"/>
                  <a:pt x="1203" y="187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-36513" y="5013325"/>
            <a:ext cx="9074151" cy="1808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1-й раздел Польши (1772г)</a:t>
            </a:r>
          </a:p>
          <a:p>
            <a:pPr eaLnBrk="1" hangingPunct="1"/>
            <a:r>
              <a:rPr lang="ru-RU" altLang="ru-RU" sz="2000" b="1">
                <a:latin typeface="Adobe Garamond Pro Bold" pitchFamily="18" charset="0"/>
              </a:rPr>
              <a:t>Россия присоединила: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восточную часть Белоруссии до Минска (губернии Витебская и Могилевская)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часть латвийских земель, входивших ранее в Ливонию.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2" grpId="1" animBg="1"/>
      <p:bldP spid="47112" grpId="2" animBg="1"/>
      <p:bldP spid="47113" grpId="0" animBg="1"/>
      <p:bldP spid="471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7892" name="Picture 4" descr="ram_fot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875"/>
            <a:ext cx="921702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Freeform 6"/>
          <p:cNvSpPr>
            <a:spLocks/>
          </p:cNvSpPr>
          <p:nvPr/>
        </p:nvSpPr>
        <p:spPr bwMode="auto">
          <a:xfrm>
            <a:off x="3986213" y="1196975"/>
            <a:ext cx="2871787" cy="5654675"/>
          </a:xfrm>
          <a:custGeom>
            <a:avLst/>
            <a:gdLst>
              <a:gd name="T0" fmla="*/ 100012 w 1809"/>
              <a:gd name="T1" fmla="*/ 731838 h 3562"/>
              <a:gd name="T2" fmla="*/ 328612 w 1809"/>
              <a:gd name="T3" fmla="*/ 946150 h 3562"/>
              <a:gd name="T4" fmla="*/ 414337 w 1809"/>
              <a:gd name="T5" fmla="*/ 1074738 h 3562"/>
              <a:gd name="T6" fmla="*/ 300037 w 1809"/>
              <a:gd name="T7" fmla="*/ 1574800 h 3562"/>
              <a:gd name="T8" fmla="*/ 257175 w 1809"/>
              <a:gd name="T9" fmla="*/ 1889125 h 3562"/>
              <a:gd name="T10" fmla="*/ 214312 w 1809"/>
              <a:gd name="T11" fmla="*/ 2346325 h 3562"/>
              <a:gd name="T12" fmla="*/ 228600 w 1809"/>
              <a:gd name="T13" fmla="*/ 2660650 h 3562"/>
              <a:gd name="T14" fmla="*/ 85725 w 1809"/>
              <a:gd name="T15" fmla="*/ 3232150 h 3562"/>
              <a:gd name="T16" fmla="*/ 214312 w 1809"/>
              <a:gd name="T17" fmla="*/ 3932238 h 3562"/>
              <a:gd name="T18" fmla="*/ 185737 w 1809"/>
              <a:gd name="T19" fmla="*/ 4632325 h 3562"/>
              <a:gd name="T20" fmla="*/ 628650 w 1809"/>
              <a:gd name="T21" fmla="*/ 5075238 h 3562"/>
              <a:gd name="T22" fmla="*/ 914400 w 1809"/>
              <a:gd name="T23" fmla="*/ 5260975 h 3562"/>
              <a:gd name="T24" fmla="*/ 1257300 w 1809"/>
              <a:gd name="T25" fmla="*/ 5418138 h 3562"/>
              <a:gd name="T26" fmla="*/ 1414462 w 1809"/>
              <a:gd name="T27" fmla="*/ 5632450 h 3562"/>
              <a:gd name="T28" fmla="*/ 1557337 w 1809"/>
              <a:gd name="T29" fmla="*/ 5632450 h 3562"/>
              <a:gd name="T30" fmla="*/ 1543050 w 1809"/>
              <a:gd name="T31" fmla="*/ 5475288 h 3562"/>
              <a:gd name="T32" fmla="*/ 1828800 w 1809"/>
              <a:gd name="T33" fmla="*/ 5375275 h 3562"/>
              <a:gd name="T34" fmla="*/ 2000250 w 1809"/>
              <a:gd name="T35" fmla="*/ 5189538 h 3562"/>
              <a:gd name="T36" fmla="*/ 2028825 w 1809"/>
              <a:gd name="T37" fmla="*/ 4946650 h 3562"/>
              <a:gd name="T38" fmla="*/ 2185987 w 1809"/>
              <a:gd name="T39" fmla="*/ 4903788 h 3562"/>
              <a:gd name="T40" fmla="*/ 2743200 w 1809"/>
              <a:gd name="T41" fmla="*/ 4660900 h 3562"/>
              <a:gd name="T42" fmla="*/ 2728912 w 1809"/>
              <a:gd name="T43" fmla="*/ 4532313 h 3562"/>
              <a:gd name="T44" fmla="*/ 2514600 w 1809"/>
              <a:gd name="T45" fmla="*/ 4375150 h 3562"/>
              <a:gd name="T46" fmla="*/ 2157412 w 1809"/>
              <a:gd name="T47" fmla="*/ 4232275 h 3562"/>
              <a:gd name="T48" fmla="*/ 1628775 w 1809"/>
              <a:gd name="T49" fmla="*/ 4160838 h 3562"/>
              <a:gd name="T50" fmla="*/ 1700212 w 1809"/>
              <a:gd name="T51" fmla="*/ 3989388 h 3562"/>
              <a:gd name="T52" fmla="*/ 1785937 w 1809"/>
              <a:gd name="T53" fmla="*/ 3703638 h 3562"/>
              <a:gd name="T54" fmla="*/ 2128837 w 1809"/>
              <a:gd name="T55" fmla="*/ 2989263 h 3562"/>
              <a:gd name="T56" fmla="*/ 2157412 w 1809"/>
              <a:gd name="T57" fmla="*/ 2789238 h 3562"/>
              <a:gd name="T58" fmla="*/ 2057400 w 1809"/>
              <a:gd name="T59" fmla="*/ 2660650 h 3562"/>
              <a:gd name="T60" fmla="*/ 2371725 w 1809"/>
              <a:gd name="T61" fmla="*/ 2360613 h 3562"/>
              <a:gd name="T62" fmla="*/ 2328862 w 1809"/>
              <a:gd name="T63" fmla="*/ 2074863 h 3562"/>
              <a:gd name="T64" fmla="*/ 1857375 w 1809"/>
              <a:gd name="T65" fmla="*/ 1703388 h 3562"/>
              <a:gd name="T66" fmla="*/ 1928812 w 1809"/>
              <a:gd name="T67" fmla="*/ 1489075 h 3562"/>
              <a:gd name="T68" fmla="*/ 1700212 w 1809"/>
              <a:gd name="T69" fmla="*/ 1203325 h 3562"/>
              <a:gd name="T70" fmla="*/ 1800225 w 1809"/>
              <a:gd name="T71" fmla="*/ 1131888 h 3562"/>
              <a:gd name="T72" fmla="*/ 1857375 w 1809"/>
              <a:gd name="T73" fmla="*/ 746125 h 3562"/>
              <a:gd name="T74" fmla="*/ 1671637 w 1809"/>
              <a:gd name="T75" fmla="*/ 817563 h 3562"/>
              <a:gd name="T76" fmla="*/ 1357312 w 1809"/>
              <a:gd name="T77" fmla="*/ 660400 h 3562"/>
              <a:gd name="T78" fmla="*/ 1157287 w 1809"/>
              <a:gd name="T79" fmla="*/ 560388 h 3562"/>
              <a:gd name="T80" fmla="*/ 842962 w 1809"/>
              <a:gd name="T81" fmla="*/ 531813 h 3562"/>
              <a:gd name="T82" fmla="*/ 528637 w 1809"/>
              <a:gd name="T83" fmla="*/ 346075 h 3562"/>
              <a:gd name="T84" fmla="*/ 371475 w 1809"/>
              <a:gd name="T85" fmla="*/ 203200 h 3562"/>
              <a:gd name="T86" fmla="*/ 300037 w 1809"/>
              <a:gd name="T87" fmla="*/ 388938 h 3562"/>
              <a:gd name="T88" fmla="*/ 171450 w 1809"/>
              <a:gd name="T89" fmla="*/ 474663 h 3562"/>
              <a:gd name="T90" fmla="*/ 0 w 1809"/>
              <a:gd name="T91" fmla="*/ 560388 h 35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09" h="3562">
                <a:moveTo>
                  <a:pt x="0" y="353"/>
                </a:moveTo>
                <a:cubicBezTo>
                  <a:pt x="17" y="405"/>
                  <a:pt x="24" y="422"/>
                  <a:pt x="63" y="461"/>
                </a:cubicBezTo>
                <a:cubicBezTo>
                  <a:pt x="84" y="525"/>
                  <a:pt x="70" y="499"/>
                  <a:pt x="99" y="542"/>
                </a:cubicBezTo>
                <a:cubicBezTo>
                  <a:pt x="118" y="617"/>
                  <a:pt x="120" y="606"/>
                  <a:pt x="207" y="596"/>
                </a:cubicBezTo>
                <a:cubicBezTo>
                  <a:pt x="251" y="581"/>
                  <a:pt x="280" y="572"/>
                  <a:pt x="297" y="623"/>
                </a:cubicBezTo>
                <a:cubicBezTo>
                  <a:pt x="285" y="641"/>
                  <a:pt x="273" y="659"/>
                  <a:pt x="261" y="677"/>
                </a:cubicBezTo>
                <a:cubicBezTo>
                  <a:pt x="255" y="686"/>
                  <a:pt x="243" y="704"/>
                  <a:pt x="243" y="704"/>
                </a:cubicBezTo>
                <a:cubicBezTo>
                  <a:pt x="238" y="845"/>
                  <a:pt x="288" y="926"/>
                  <a:pt x="189" y="992"/>
                </a:cubicBezTo>
                <a:cubicBezTo>
                  <a:pt x="175" y="1033"/>
                  <a:pt x="150" y="1073"/>
                  <a:pt x="126" y="1109"/>
                </a:cubicBezTo>
                <a:cubicBezTo>
                  <a:pt x="136" y="1138"/>
                  <a:pt x="152" y="1161"/>
                  <a:pt x="162" y="1190"/>
                </a:cubicBezTo>
                <a:cubicBezTo>
                  <a:pt x="152" y="1247"/>
                  <a:pt x="140" y="1305"/>
                  <a:pt x="126" y="1361"/>
                </a:cubicBezTo>
                <a:cubicBezTo>
                  <a:pt x="129" y="1400"/>
                  <a:pt x="129" y="1439"/>
                  <a:pt x="135" y="1478"/>
                </a:cubicBezTo>
                <a:cubicBezTo>
                  <a:pt x="138" y="1497"/>
                  <a:pt x="153" y="1532"/>
                  <a:pt x="153" y="1532"/>
                </a:cubicBezTo>
                <a:cubicBezTo>
                  <a:pt x="150" y="1580"/>
                  <a:pt x="149" y="1628"/>
                  <a:pt x="144" y="1676"/>
                </a:cubicBezTo>
                <a:cubicBezTo>
                  <a:pt x="141" y="1706"/>
                  <a:pt x="68" y="1812"/>
                  <a:pt x="45" y="1847"/>
                </a:cubicBezTo>
                <a:cubicBezTo>
                  <a:pt x="48" y="1910"/>
                  <a:pt x="49" y="1973"/>
                  <a:pt x="54" y="2036"/>
                </a:cubicBezTo>
                <a:cubicBezTo>
                  <a:pt x="59" y="2097"/>
                  <a:pt x="87" y="2173"/>
                  <a:pt x="99" y="2234"/>
                </a:cubicBezTo>
                <a:cubicBezTo>
                  <a:pt x="107" y="2318"/>
                  <a:pt x="115" y="2396"/>
                  <a:pt x="135" y="2477"/>
                </a:cubicBezTo>
                <a:cubicBezTo>
                  <a:pt x="131" y="2575"/>
                  <a:pt x="152" y="2717"/>
                  <a:pt x="90" y="2810"/>
                </a:cubicBezTo>
                <a:cubicBezTo>
                  <a:pt x="75" y="2872"/>
                  <a:pt x="56" y="2878"/>
                  <a:pt x="117" y="2918"/>
                </a:cubicBezTo>
                <a:cubicBezTo>
                  <a:pt x="122" y="3048"/>
                  <a:pt x="84" y="3128"/>
                  <a:pt x="162" y="3206"/>
                </a:cubicBezTo>
                <a:cubicBezTo>
                  <a:pt x="266" y="3197"/>
                  <a:pt x="290" y="3188"/>
                  <a:pt x="396" y="3197"/>
                </a:cubicBezTo>
                <a:cubicBezTo>
                  <a:pt x="432" y="3206"/>
                  <a:pt x="455" y="3213"/>
                  <a:pt x="486" y="3233"/>
                </a:cubicBezTo>
                <a:cubicBezTo>
                  <a:pt x="519" y="3282"/>
                  <a:pt x="522" y="3296"/>
                  <a:pt x="576" y="3314"/>
                </a:cubicBezTo>
                <a:cubicBezTo>
                  <a:pt x="614" y="3352"/>
                  <a:pt x="652" y="3367"/>
                  <a:pt x="702" y="3386"/>
                </a:cubicBezTo>
                <a:cubicBezTo>
                  <a:pt x="731" y="3397"/>
                  <a:pt x="766" y="3395"/>
                  <a:pt x="792" y="3413"/>
                </a:cubicBezTo>
                <a:cubicBezTo>
                  <a:pt x="827" y="3436"/>
                  <a:pt x="809" y="3428"/>
                  <a:pt x="846" y="3440"/>
                </a:cubicBezTo>
                <a:cubicBezTo>
                  <a:pt x="869" y="3474"/>
                  <a:pt x="878" y="3510"/>
                  <a:pt x="891" y="3548"/>
                </a:cubicBezTo>
                <a:cubicBezTo>
                  <a:pt x="895" y="3560"/>
                  <a:pt x="915" y="3554"/>
                  <a:pt x="927" y="3557"/>
                </a:cubicBezTo>
                <a:cubicBezTo>
                  <a:pt x="945" y="3554"/>
                  <a:pt x="970" y="3562"/>
                  <a:pt x="981" y="3548"/>
                </a:cubicBezTo>
                <a:cubicBezTo>
                  <a:pt x="989" y="3538"/>
                  <a:pt x="964" y="3525"/>
                  <a:pt x="963" y="3512"/>
                </a:cubicBezTo>
                <a:cubicBezTo>
                  <a:pt x="961" y="3491"/>
                  <a:pt x="963" y="3468"/>
                  <a:pt x="972" y="3449"/>
                </a:cubicBezTo>
                <a:cubicBezTo>
                  <a:pt x="976" y="3441"/>
                  <a:pt x="991" y="3444"/>
                  <a:pt x="999" y="3440"/>
                </a:cubicBezTo>
                <a:cubicBezTo>
                  <a:pt x="1049" y="3415"/>
                  <a:pt x="1095" y="3395"/>
                  <a:pt x="1152" y="3386"/>
                </a:cubicBezTo>
                <a:cubicBezTo>
                  <a:pt x="1199" y="3363"/>
                  <a:pt x="1223" y="3365"/>
                  <a:pt x="1242" y="3323"/>
                </a:cubicBezTo>
                <a:cubicBezTo>
                  <a:pt x="1250" y="3306"/>
                  <a:pt x="1254" y="3287"/>
                  <a:pt x="1260" y="3269"/>
                </a:cubicBezTo>
                <a:cubicBezTo>
                  <a:pt x="1263" y="3260"/>
                  <a:pt x="1269" y="3242"/>
                  <a:pt x="1269" y="3242"/>
                </a:cubicBezTo>
                <a:cubicBezTo>
                  <a:pt x="1272" y="3200"/>
                  <a:pt x="1267" y="3157"/>
                  <a:pt x="1278" y="3116"/>
                </a:cubicBezTo>
                <a:cubicBezTo>
                  <a:pt x="1280" y="3107"/>
                  <a:pt x="1296" y="3109"/>
                  <a:pt x="1305" y="3107"/>
                </a:cubicBezTo>
                <a:cubicBezTo>
                  <a:pt x="1333" y="3100"/>
                  <a:pt x="1352" y="3100"/>
                  <a:pt x="1377" y="3089"/>
                </a:cubicBezTo>
                <a:cubicBezTo>
                  <a:pt x="1453" y="3054"/>
                  <a:pt x="1530" y="3001"/>
                  <a:pt x="1611" y="2981"/>
                </a:cubicBezTo>
                <a:cubicBezTo>
                  <a:pt x="1683" y="2933"/>
                  <a:pt x="1644" y="2948"/>
                  <a:pt x="1728" y="2936"/>
                </a:cubicBezTo>
                <a:cubicBezTo>
                  <a:pt x="1755" y="2918"/>
                  <a:pt x="1782" y="2909"/>
                  <a:pt x="1809" y="2891"/>
                </a:cubicBezTo>
                <a:cubicBezTo>
                  <a:pt x="1776" y="2880"/>
                  <a:pt x="1753" y="2864"/>
                  <a:pt x="1719" y="2855"/>
                </a:cubicBezTo>
                <a:cubicBezTo>
                  <a:pt x="1633" y="2769"/>
                  <a:pt x="1743" y="2871"/>
                  <a:pt x="1665" y="2819"/>
                </a:cubicBezTo>
                <a:cubicBezTo>
                  <a:pt x="1618" y="2788"/>
                  <a:pt x="1656" y="2780"/>
                  <a:pt x="1584" y="2756"/>
                </a:cubicBezTo>
                <a:cubicBezTo>
                  <a:pt x="1547" y="2744"/>
                  <a:pt x="1565" y="2752"/>
                  <a:pt x="1530" y="2729"/>
                </a:cubicBezTo>
                <a:cubicBezTo>
                  <a:pt x="1491" y="2670"/>
                  <a:pt x="1426" y="2672"/>
                  <a:pt x="1359" y="2666"/>
                </a:cubicBezTo>
                <a:cubicBezTo>
                  <a:pt x="1332" y="2639"/>
                  <a:pt x="1314" y="2624"/>
                  <a:pt x="1278" y="2612"/>
                </a:cubicBezTo>
                <a:cubicBezTo>
                  <a:pt x="1135" y="2641"/>
                  <a:pt x="1219" y="2632"/>
                  <a:pt x="1026" y="2621"/>
                </a:cubicBezTo>
                <a:cubicBezTo>
                  <a:pt x="1012" y="2580"/>
                  <a:pt x="1017" y="2564"/>
                  <a:pt x="1053" y="2540"/>
                </a:cubicBezTo>
                <a:cubicBezTo>
                  <a:pt x="1059" y="2531"/>
                  <a:pt x="1063" y="2521"/>
                  <a:pt x="1071" y="2513"/>
                </a:cubicBezTo>
                <a:cubicBezTo>
                  <a:pt x="1079" y="2505"/>
                  <a:pt x="1091" y="2503"/>
                  <a:pt x="1098" y="2495"/>
                </a:cubicBezTo>
                <a:cubicBezTo>
                  <a:pt x="1124" y="2463"/>
                  <a:pt x="1121" y="2366"/>
                  <a:pt x="1125" y="2333"/>
                </a:cubicBezTo>
                <a:cubicBezTo>
                  <a:pt x="1126" y="2311"/>
                  <a:pt x="1110" y="1959"/>
                  <a:pt x="1197" y="1901"/>
                </a:cubicBezTo>
                <a:cubicBezTo>
                  <a:pt x="1237" y="1874"/>
                  <a:pt x="1293" y="1887"/>
                  <a:pt x="1341" y="1883"/>
                </a:cubicBezTo>
                <a:cubicBezTo>
                  <a:pt x="1375" y="1872"/>
                  <a:pt x="1397" y="1849"/>
                  <a:pt x="1431" y="1838"/>
                </a:cubicBezTo>
                <a:cubicBezTo>
                  <a:pt x="1452" y="1774"/>
                  <a:pt x="1394" y="1792"/>
                  <a:pt x="1359" y="1757"/>
                </a:cubicBezTo>
                <a:cubicBezTo>
                  <a:pt x="1350" y="1748"/>
                  <a:pt x="1340" y="1740"/>
                  <a:pt x="1332" y="1730"/>
                </a:cubicBezTo>
                <a:cubicBezTo>
                  <a:pt x="1319" y="1713"/>
                  <a:pt x="1296" y="1676"/>
                  <a:pt x="1296" y="1676"/>
                </a:cubicBezTo>
                <a:cubicBezTo>
                  <a:pt x="1285" y="1631"/>
                  <a:pt x="1275" y="1585"/>
                  <a:pt x="1260" y="1541"/>
                </a:cubicBezTo>
                <a:cubicBezTo>
                  <a:pt x="1285" y="1467"/>
                  <a:pt x="1454" y="1489"/>
                  <a:pt x="1494" y="1487"/>
                </a:cubicBezTo>
                <a:cubicBezTo>
                  <a:pt x="1521" y="1460"/>
                  <a:pt x="1536" y="1442"/>
                  <a:pt x="1548" y="1406"/>
                </a:cubicBezTo>
                <a:cubicBezTo>
                  <a:pt x="1520" y="1364"/>
                  <a:pt x="1507" y="1334"/>
                  <a:pt x="1467" y="1307"/>
                </a:cubicBezTo>
                <a:cubicBezTo>
                  <a:pt x="1455" y="1272"/>
                  <a:pt x="1461" y="1234"/>
                  <a:pt x="1449" y="1199"/>
                </a:cubicBezTo>
                <a:cubicBezTo>
                  <a:pt x="1410" y="1081"/>
                  <a:pt x="1266" y="1079"/>
                  <a:pt x="1170" y="1073"/>
                </a:cubicBezTo>
                <a:cubicBezTo>
                  <a:pt x="1173" y="1046"/>
                  <a:pt x="1170" y="1018"/>
                  <a:pt x="1179" y="992"/>
                </a:cubicBezTo>
                <a:cubicBezTo>
                  <a:pt x="1186" y="971"/>
                  <a:pt x="1215" y="938"/>
                  <a:pt x="1215" y="938"/>
                </a:cubicBezTo>
                <a:cubicBezTo>
                  <a:pt x="1212" y="917"/>
                  <a:pt x="1216" y="894"/>
                  <a:pt x="1206" y="875"/>
                </a:cubicBezTo>
                <a:cubicBezTo>
                  <a:pt x="1185" y="836"/>
                  <a:pt x="1108" y="783"/>
                  <a:pt x="1071" y="758"/>
                </a:cubicBezTo>
                <a:cubicBezTo>
                  <a:pt x="1074" y="749"/>
                  <a:pt x="1072" y="737"/>
                  <a:pt x="1080" y="731"/>
                </a:cubicBezTo>
                <a:cubicBezTo>
                  <a:pt x="1095" y="720"/>
                  <a:pt x="1134" y="713"/>
                  <a:pt x="1134" y="713"/>
                </a:cubicBezTo>
                <a:cubicBezTo>
                  <a:pt x="1166" y="689"/>
                  <a:pt x="1196" y="669"/>
                  <a:pt x="1224" y="641"/>
                </a:cubicBezTo>
                <a:cubicBezTo>
                  <a:pt x="1250" y="564"/>
                  <a:pt x="1268" y="503"/>
                  <a:pt x="1170" y="470"/>
                </a:cubicBezTo>
                <a:cubicBezTo>
                  <a:pt x="1075" y="494"/>
                  <a:pt x="1187" y="461"/>
                  <a:pt x="1107" y="497"/>
                </a:cubicBezTo>
                <a:cubicBezTo>
                  <a:pt x="1090" y="505"/>
                  <a:pt x="1053" y="515"/>
                  <a:pt x="1053" y="515"/>
                </a:cubicBezTo>
                <a:cubicBezTo>
                  <a:pt x="973" y="502"/>
                  <a:pt x="975" y="492"/>
                  <a:pt x="909" y="452"/>
                </a:cubicBezTo>
                <a:cubicBezTo>
                  <a:pt x="890" y="441"/>
                  <a:pt x="855" y="416"/>
                  <a:pt x="855" y="416"/>
                </a:cubicBezTo>
                <a:cubicBezTo>
                  <a:pt x="825" y="371"/>
                  <a:pt x="782" y="355"/>
                  <a:pt x="738" y="326"/>
                </a:cubicBezTo>
                <a:cubicBezTo>
                  <a:pt x="735" y="335"/>
                  <a:pt x="736" y="346"/>
                  <a:pt x="729" y="353"/>
                </a:cubicBezTo>
                <a:cubicBezTo>
                  <a:pt x="704" y="378"/>
                  <a:pt x="670" y="346"/>
                  <a:pt x="648" y="344"/>
                </a:cubicBezTo>
                <a:cubicBezTo>
                  <a:pt x="609" y="341"/>
                  <a:pt x="570" y="338"/>
                  <a:pt x="531" y="335"/>
                </a:cubicBezTo>
                <a:cubicBezTo>
                  <a:pt x="487" y="320"/>
                  <a:pt x="440" y="314"/>
                  <a:pt x="396" y="299"/>
                </a:cubicBezTo>
                <a:cubicBezTo>
                  <a:pt x="377" y="270"/>
                  <a:pt x="352" y="247"/>
                  <a:pt x="333" y="218"/>
                </a:cubicBezTo>
                <a:cubicBezTo>
                  <a:pt x="330" y="167"/>
                  <a:pt x="347" y="111"/>
                  <a:pt x="324" y="65"/>
                </a:cubicBezTo>
                <a:cubicBezTo>
                  <a:pt x="291" y="0"/>
                  <a:pt x="239" y="120"/>
                  <a:pt x="234" y="128"/>
                </a:cubicBezTo>
                <a:cubicBezTo>
                  <a:pt x="231" y="158"/>
                  <a:pt x="236" y="190"/>
                  <a:pt x="225" y="218"/>
                </a:cubicBezTo>
                <a:cubicBezTo>
                  <a:pt x="220" y="232"/>
                  <a:pt x="200" y="235"/>
                  <a:pt x="189" y="245"/>
                </a:cubicBezTo>
                <a:cubicBezTo>
                  <a:pt x="179" y="253"/>
                  <a:pt x="173" y="265"/>
                  <a:pt x="162" y="272"/>
                </a:cubicBezTo>
                <a:cubicBezTo>
                  <a:pt x="81" y="326"/>
                  <a:pt x="193" y="228"/>
                  <a:pt x="108" y="299"/>
                </a:cubicBezTo>
                <a:cubicBezTo>
                  <a:pt x="98" y="307"/>
                  <a:pt x="92" y="320"/>
                  <a:pt x="81" y="326"/>
                </a:cubicBezTo>
                <a:cubicBezTo>
                  <a:pt x="58" y="339"/>
                  <a:pt x="25" y="341"/>
                  <a:pt x="0" y="35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4925" y="-26988"/>
            <a:ext cx="9074150" cy="1808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2-й раздел Польши (1793г)</a:t>
            </a:r>
          </a:p>
          <a:p>
            <a:pPr eaLnBrk="1" hangingPunct="1"/>
            <a:r>
              <a:rPr lang="ru-RU" altLang="ru-RU" sz="2000" b="1">
                <a:latin typeface="Adobe Garamond Pro Bold" pitchFamily="18" charset="0"/>
              </a:rPr>
              <a:t>Россия присоединила: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восточную часть Белоруссии до Минска (губернии Витебская и Могилевская)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часть латвийских земель, входивших ранее в Ливонию.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2" grpId="1" animBg="1"/>
      <p:bldP spid="45062" grpId="2" animBg="1"/>
      <p:bldP spid="45064" grpId="0" animBg="1"/>
      <p:bldP spid="4506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921625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63713" y="765175"/>
            <a:ext cx="5545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>
                <a:solidFill>
                  <a:srgbClr val="FFCC00"/>
                </a:solidFill>
                <a:latin typeface="Monotype Corsiva" panose="03010101010201010101" pitchFamily="66" charset="0"/>
              </a:rPr>
              <a:t>План.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31913" y="1700213"/>
            <a:ext cx="6408737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Основные направления внешней политики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«Южное» направление.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«Польское» направление.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Создание Тройственного союза.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Северное направление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Итоги внешнеполитической деятельности Екатерины </a:t>
            </a:r>
            <a:r>
              <a:rPr lang="en-US" altLang="ru-RU" sz="2400" b="1">
                <a:solidFill>
                  <a:srgbClr val="FFCC00"/>
                </a:solidFill>
                <a:latin typeface="Monotype Corsiva" panose="03010101010201010101" pitchFamily="66" charset="0"/>
              </a:rPr>
              <a:t>II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 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619250" y="47974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988" name="Picture 5" descr="ram_fot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3813"/>
            <a:ext cx="9145588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Freeform 9"/>
          <p:cNvSpPr>
            <a:spLocks/>
          </p:cNvSpPr>
          <p:nvPr/>
        </p:nvSpPr>
        <p:spPr bwMode="auto">
          <a:xfrm>
            <a:off x="3492500" y="1052513"/>
            <a:ext cx="3095625" cy="3816350"/>
          </a:xfrm>
          <a:custGeom>
            <a:avLst/>
            <a:gdLst>
              <a:gd name="T0" fmla="*/ 2317193 w 1539"/>
              <a:gd name="T1" fmla="*/ 3548056 h 2091"/>
              <a:gd name="T2" fmla="*/ 2208575 w 1539"/>
              <a:gd name="T3" fmla="*/ 3318089 h 2091"/>
              <a:gd name="T4" fmla="*/ 2027544 w 1539"/>
              <a:gd name="T5" fmla="*/ 2923861 h 2091"/>
              <a:gd name="T6" fmla="*/ 1864616 w 1539"/>
              <a:gd name="T7" fmla="*/ 2677468 h 2091"/>
              <a:gd name="T8" fmla="*/ 1719792 w 1539"/>
              <a:gd name="T9" fmla="*/ 2250387 h 2091"/>
              <a:gd name="T10" fmla="*/ 1774101 w 1539"/>
              <a:gd name="T11" fmla="*/ 1905437 h 2091"/>
              <a:gd name="T12" fmla="*/ 1828410 w 1539"/>
              <a:gd name="T13" fmla="*/ 1774028 h 2091"/>
              <a:gd name="T14" fmla="*/ 1973235 w 1539"/>
              <a:gd name="T15" fmla="*/ 1609766 h 2091"/>
              <a:gd name="T16" fmla="*/ 1864616 w 1539"/>
              <a:gd name="T17" fmla="*/ 1396226 h 2091"/>
              <a:gd name="T18" fmla="*/ 1665482 w 1539"/>
              <a:gd name="T19" fmla="*/ 1346947 h 2091"/>
              <a:gd name="T20" fmla="*/ 1593070 w 1539"/>
              <a:gd name="T21" fmla="*/ 1429078 h 2091"/>
              <a:gd name="T22" fmla="*/ 1158596 w 1539"/>
              <a:gd name="T23" fmla="*/ 1166259 h 2091"/>
              <a:gd name="T24" fmla="*/ 561195 w 1539"/>
              <a:gd name="T25" fmla="*/ 1018423 h 2091"/>
              <a:gd name="T26" fmla="*/ 398268 w 1539"/>
              <a:gd name="T27" fmla="*/ 936292 h 2091"/>
              <a:gd name="T28" fmla="*/ 162928 w 1539"/>
              <a:gd name="T29" fmla="*/ 821309 h 2091"/>
              <a:gd name="T30" fmla="*/ 0 w 1539"/>
              <a:gd name="T31" fmla="*/ 574916 h 2091"/>
              <a:gd name="T32" fmla="*/ 181031 w 1539"/>
              <a:gd name="T33" fmla="*/ 509212 h 2091"/>
              <a:gd name="T34" fmla="*/ 452577 w 1539"/>
              <a:gd name="T35" fmla="*/ 229967 h 2091"/>
              <a:gd name="T36" fmla="*/ 633607 w 1539"/>
              <a:gd name="T37" fmla="*/ 0 h 2091"/>
              <a:gd name="T38" fmla="*/ 669814 w 1539"/>
              <a:gd name="T39" fmla="*/ 279245 h 2091"/>
              <a:gd name="T40" fmla="*/ 1104287 w 1539"/>
              <a:gd name="T41" fmla="*/ 427081 h 2091"/>
              <a:gd name="T42" fmla="*/ 1574967 w 1539"/>
              <a:gd name="T43" fmla="*/ 574916 h 2091"/>
              <a:gd name="T44" fmla="*/ 1683586 w 1539"/>
              <a:gd name="T45" fmla="*/ 624195 h 2091"/>
              <a:gd name="T46" fmla="*/ 2154265 w 1539"/>
              <a:gd name="T47" fmla="*/ 804883 h 2091"/>
              <a:gd name="T48" fmla="*/ 2480121 w 1539"/>
              <a:gd name="T49" fmla="*/ 887014 h 2091"/>
              <a:gd name="T50" fmla="*/ 2190471 w 1539"/>
              <a:gd name="T51" fmla="*/ 1231964 h 2091"/>
              <a:gd name="T52" fmla="*/ 2371502 w 1539"/>
              <a:gd name="T53" fmla="*/ 1461930 h 2091"/>
              <a:gd name="T54" fmla="*/ 2317193 w 1539"/>
              <a:gd name="T55" fmla="*/ 1659045 h 2091"/>
              <a:gd name="T56" fmla="*/ 2914594 w 1539"/>
              <a:gd name="T57" fmla="*/ 2118978 h 2091"/>
              <a:gd name="T58" fmla="*/ 3077522 w 1539"/>
              <a:gd name="T59" fmla="*/ 2529632 h 2091"/>
              <a:gd name="T60" fmla="*/ 2534430 w 1539"/>
              <a:gd name="T61" fmla="*/ 2677468 h 2091"/>
              <a:gd name="T62" fmla="*/ 2824079 w 1539"/>
              <a:gd name="T63" fmla="*/ 3301663 h 2091"/>
              <a:gd name="T64" fmla="*/ 2425811 w 1539"/>
              <a:gd name="T65" fmla="*/ 3597334 h 2091"/>
              <a:gd name="T66" fmla="*/ 2299090 w 1539"/>
              <a:gd name="T67" fmla="*/ 3810875 h 20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9" h="2091">
                <a:moveTo>
                  <a:pt x="1134" y="2052"/>
                </a:moveTo>
                <a:cubicBezTo>
                  <a:pt x="1120" y="1997"/>
                  <a:pt x="1097" y="1980"/>
                  <a:pt x="1152" y="1944"/>
                </a:cubicBezTo>
                <a:cubicBezTo>
                  <a:pt x="1180" y="1902"/>
                  <a:pt x="1175" y="1899"/>
                  <a:pt x="1134" y="1872"/>
                </a:cubicBezTo>
                <a:cubicBezTo>
                  <a:pt x="1122" y="1854"/>
                  <a:pt x="1101" y="1839"/>
                  <a:pt x="1098" y="1818"/>
                </a:cubicBezTo>
                <a:cubicBezTo>
                  <a:pt x="1091" y="1764"/>
                  <a:pt x="1091" y="1727"/>
                  <a:pt x="1062" y="1683"/>
                </a:cubicBezTo>
                <a:cubicBezTo>
                  <a:pt x="1052" y="1641"/>
                  <a:pt x="1044" y="1626"/>
                  <a:pt x="1008" y="1602"/>
                </a:cubicBezTo>
                <a:cubicBezTo>
                  <a:pt x="987" y="1538"/>
                  <a:pt x="1017" y="1611"/>
                  <a:pt x="972" y="1557"/>
                </a:cubicBezTo>
                <a:cubicBezTo>
                  <a:pt x="951" y="1532"/>
                  <a:pt x="945" y="1494"/>
                  <a:pt x="927" y="1467"/>
                </a:cubicBezTo>
                <a:cubicBezTo>
                  <a:pt x="922" y="1443"/>
                  <a:pt x="913" y="1419"/>
                  <a:pt x="909" y="1395"/>
                </a:cubicBezTo>
                <a:cubicBezTo>
                  <a:pt x="897" y="1326"/>
                  <a:pt x="904" y="1282"/>
                  <a:pt x="855" y="1233"/>
                </a:cubicBezTo>
                <a:cubicBezTo>
                  <a:pt x="838" y="1183"/>
                  <a:pt x="848" y="1136"/>
                  <a:pt x="891" y="1107"/>
                </a:cubicBezTo>
                <a:cubicBezTo>
                  <a:pt x="888" y="1086"/>
                  <a:pt x="893" y="1062"/>
                  <a:pt x="882" y="1044"/>
                </a:cubicBezTo>
                <a:cubicBezTo>
                  <a:pt x="880" y="1041"/>
                  <a:pt x="815" y="1029"/>
                  <a:pt x="801" y="1026"/>
                </a:cubicBezTo>
                <a:cubicBezTo>
                  <a:pt x="833" y="978"/>
                  <a:pt x="849" y="981"/>
                  <a:pt x="909" y="972"/>
                </a:cubicBezTo>
                <a:cubicBezTo>
                  <a:pt x="934" y="964"/>
                  <a:pt x="948" y="964"/>
                  <a:pt x="963" y="936"/>
                </a:cubicBezTo>
                <a:cubicBezTo>
                  <a:pt x="972" y="919"/>
                  <a:pt x="981" y="882"/>
                  <a:pt x="981" y="882"/>
                </a:cubicBezTo>
                <a:cubicBezTo>
                  <a:pt x="966" y="759"/>
                  <a:pt x="994" y="841"/>
                  <a:pt x="945" y="792"/>
                </a:cubicBezTo>
                <a:cubicBezTo>
                  <a:pt x="937" y="784"/>
                  <a:pt x="935" y="772"/>
                  <a:pt x="927" y="765"/>
                </a:cubicBezTo>
                <a:cubicBezTo>
                  <a:pt x="911" y="751"/>
                  <a:pt x="873" y="729"/>
                  <a:pt x="873" y="729"/>
                </a:cubicBezTo>
                <a:cubicBezTo>
                  <a:pt x="858" y="732"/>
                  <a:pt x="841" y="730"/>
                  <a:pt x="828" y="738"/>
                </a:cubicBezTo>
                <a:cubicBezTo>
                  <a:pt x="820" y="743"/>
                  <a:pt x="825" y="758"/>
                  <a:pt x="819" y="765"/>
                </a:cubicBezTo>
                <a:cubicBezTo>
                  <a:pt x="812" y="773"/>
                  <a:pt x="801" y="777"/>
                  <a:pt x="792" y="783"/>
                </a:cubicBezTo>
                <a:cubicBezTo>
                  <a:pt x="751" y="773"/>
                  <a:pt x="708" y="766"/>
                  <a:pt x="675" y="738"/>
                </a:cubicBezTo>
                <a:cubicBezTo>
                  <a:pt x="640" y="708"/>
                  <a:pt x="617" y="662"/>
                  <a:pt x="576" y="639"/>
                </a:cubicBezTo>
                <a:cubicBezTo>
                  <a:pt x="517" y="606"/>
                  <a:pt x="408" y="615"/>
                  <a:pt x="360" y="612"/>
                </a:cubicBezTo>
                <a:cubicBezTo>
                  <a:pt x="333" y="594"/>
                  <a:pt x="302" y="581"/>
                  <a:pt x="279" y="558"/>
                </a:cubicBezTo>
                <a:cubicBezTo>
                  <a:pt x="270" y="549"/>
                  <a:pt x="263" y="537"/>
                  <a:pt x="252" y="531"/>
                </a:cubicBezTo>
                <a:cubicBezTo>
                  <a:pt x="235" y="522"/>
                  <a:pt x="198" y="513"/>
                  <a:pt x="198" y="513"/>
                </a:cubicBezTo>
                <a:cubicBezTo>
                  <a:pt x="91" y="433"/>
                  <a:pt x="254" y="546"/>
                  <a:pt x="99" y="477"/>
                </a:cubicBezTo>
                <a:cubicBezTo>
                  <a:pt x="89" y="473"/>
                  <a:pt x="88" y="458"/>
                  <a:pt x="81" y="450"/>
                </a:cubicBezTo>
                <a:cubicBezTo>
                  <a:pt x="73" y="440"/>
                  <a:pt x="63" y="432"/>
                  <a:pt x="54" y="423"/>
                </a:cubicBezTo>
                <a:cubicBezTo>
                  <a:pt x="42" y="386"/>
                  <a:pt x="22" y="348"/>
                  <a:pt x="0" y="315"/>
                </a:cubicBezTo>
                <a:cubicBezTo>
                  <a:pt x="12" y="309"/>
                  <a:pt x="24" y="302"/>
                  <a:pt x="36" y="297"/>
                </a:cubicBezTo>
                <a:cubicBezTo>
                  <a:pt x="54" y="290"/>
                  <a:pt x="90" y="279"/>
                  <a:pt x="90" y="279"/>
                </a:cubicBezTo>
                <a:cubicBezTo>
                  <a:pt x="118" y="238"/>
                  <a:pt x="160" y="222"/>
                  <a:pt x="189" y="180"/>
                </a:cubicBezTo>
                <a:cubicBezTo>
                  <a:pt x="201" y="162"/>
                  <a:pt x="213" y="144"/>
                  <a:pt x="225" y="126"/>
                </a:cubicBezTo>
                <a:cubicBezTo>
                  <a:pt x="231" y="117"/>
                  <a:pt x="243" y="99"/>
                  <a:pt x="243" y="99"/>
                </a:cubicBezTo>
                <a:cubicBezTo>
                  <a:pt x="256" y="49"/>
                  <a:pt x="262" y="18"/>
                  <a:pt x="315" y="0"/>
                </a:cubicBezTo>
                <a:cubicBezTo>
                  <a:pt x="351" y="12"/>
                  <a:pt x="366" y="27"/>
                  <a:pt x="378" y="63"/>
                </a:cubicBezTo>
                <a:cubicBezTo>
                  <a:pt x="359" y="92"/>
                  <a:pt x="344" y="120"/>
                  <a:pt x="333" y="153"/>
                </a:cubicBezTo>
                <a:cubicBezTo>
                  <a:pt x="336" y="162"/>
                  <a:pt x="334" y="174"/>
                  <a:pt x="342" y="180"/>
                </a:cubicBezTo>
                <a:cubicBezTo>
                  <a:pt x="385" y="211"/>
                  <a:pt x="500" y="222"/>
                  <a:pt x="549" y="234"/>
                </a:cubicBezTo>
                <a:cubicBezTo>
                  <a:pt x="566" y="285"/>
                  <a:pt x="587" y="302"/>
                  <a:pt x="639" y="315"/>
                </a:cubicBezTo>
                <a:cubicBezTo>
                  <a:pt x="707" y="298"/>
                  <a:pt x="711" y="297"/>
                  <a:pt x="783" y="315"/>
                </a:cubicBezTo>
                <a:cubicBezTo>
                  <a:pt x="792" y="321"/>
                  <a:pt x="800" y="328"/>
                  <a:pt x="810" y="333"/>
                </a:cubicBezTo>
                <a:cubicBezTo>
                  <a:pt x="818" y="337"/>
                  <a:pt x="829" y="337"/>
                  <a:pt x="837" y="342"/>
                </a:cubicBezTo>
                <a:cubicBezTo>
                  <a:pt x="877" y="365"/>
                  <a:pt x="891" y="385"/>
                  <a:pt x="936" y="396"/>
                </a:cubicBezTo>
                <a:cubicBezTo>
                  <a:pt x="972" y="420"/>
                  <a:pt x="1027" y="434"/>
                  <a:pt x="1071" y="441"/>
                </a:cubicBezTo>
                <a:cubicBezTo>
                  <a:pt x="1119" y="448"/>
                  <a:pt x="1215" y="459"/>
                  <a:pt x="1215" y="459"/>
                </a:cubicBezTo>
                <a:cubicBezTo>
                  <a:pt x="1221" y="468"/>
                  <a:pt x="1233" y="475"/>
                  <a:pt x="1233" y="486"/>
                </a:cubicBezTo>
                <a:cubicBezTo>
                  <a:pt x="1233" y="529"/>
                  <a:pt x="1202" y="564"/>
                  <a:pt x="1170" y="585"/>
                </a:cubicBezTo>
                <a:cubicBezTo>
                  <a:pt x="1155" y="629"/>
                  <a:pt x="1134" y="660"/>
                  <a:pt x="1089" y="675"/>
                </a:cubicBezTo>
                <a:cubicBezTo>
                  <a:pt x="1080" y="687"/>
                  <a:pt x="1066" y="696"/>
                  <a:pt x="1062" y="711"/>
                </a:cubicBezTo>
                <a:cubicBezTo>
                  <a:pt x="1048" y="767"/>
                  <a:pt x="1145" y="779"/>
                  <a:pt x="1179" y="801"/>
                </a:cubicBezTo>
                <a:cubicBezTo>
                  <a:pt x="1195" y="825"/>
                  <a:pt x="1227" y="870"/>
                  <a:pt x="1197" y="900"/>
                </a:cubicBezTo>
                <a:cubicBezTo>
                  <a:pt x="1186" y="911"/>
                  <a:pt x="1167" y="906"/>
                  <a:pt x="1152" y="909"/>
                </a:cubicBezTo>
                <a:cubicBezTo>
                  <a:pt x="1168" y="1105"/>
                  <a:pt x="1160" y="1043"/>
                  <a:pt x="1413" y="1053"/>
                </a:cubicBezTo>
                <a:cubicBezTo>
                  <a:pt x="1439" y="1093"/>
                  <a:pt x="1437" y="1113"/>
                  <a:pt x="1449" y="1161"/>
                </a:cubicBezTo>
                <a:cubicBezTo>
                  <a:pt x="1466" y="1230"/>
                  <a:pt x="1497" y="1294"/>
                  <a:pt x="1539" y="1350"/>
                </a:cubicBezTo>
                <a:cubicBezTo>
                  <a:pt x="1536" y="1362"/>
                  <a:pt x="1537" y="1376"/>
                  <a:pt x="1530" y="1386"/>
                </a:cubicBezTo>
                <a:cubicBezTo>
                  <a:pt x="1505" y="1423"/>
                  <a:pt x="1421" y="1422"/>
                  <a:pt x="1386" y="1431"/>
                </a:cubicBezTo>
                <a:cubicBezTo>
                  <a:pt x="1342" y="1442"/>
                  <a:pt x="1305" y="1458"/>
                  <a:pt x="1260" y="1467"/>
                </a:cubicBezTo>
                <a:cubicBezTo>
                  <a:pt x="1270" y="1496"/>
                  <a:pt x="1305" y="1548"/>
                  <a:pt x="1305" y="1548"/>
                </a:cubicBezTo>
                <a:cubicBezTo>
                  <a:pt x="1314" y="1648"/>
                  <a:pt x="1314" y="1749"/>
                  <a:pt x="1404" y="1809"/>
                </a:cubicBezTo>
                <a:cubicBezTo>
                  <a:pt x="1283" y="1870"/>
                  <a:pt x="1463" y="1784"/>
                  <a:pt x="1323" y="1836"/>
                </a:cubicBezTo>
                <a:cubicBezTo>
                  <a:pt x="1271" y="1856"/>
                  <a:pt x="1234" y="1929"/>
                  <a:pt x="1206" y="1971"/>
                </a:cubicBezTo>
                <a:cubicBezTo>
                  <a:pt x="1187" y="2000"/>
                  <a:pt x="1176" y="2030"/>
                  <a:pt x="1161" y="2061"/>
                </a:cubicBezTo>
                <a:cubicBezTo>
                  <a:pt x="1156" y="2071"/>
                  <a:pt x="1153" y="2091"/>
                  <a:pt x="1143" y="2088"/>
                </a:cubicBezTo>
                <a:cubicBezTo>
                  <a:pt x="1131" y="2084"/>
                  <a:pt x="1137" y="2064"/>
                  <a:pt x="1134" y="205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Freeform 10"/>
          <p:cNvSpPr>
            <a:spLocks/>
          </p:cNvSpPr>
          <p:nvPr/>
        </p:nvSpPr>
        <p:spPr bwMode="auto">
          <a:xfrm>
            <a:off x="4032250" y="2133600"/>
            <a:ext cx="2916238" cy="4735513"/>
          </a:xfrm>
          <a:custGeom>
            <a:avLst/>
            <a:gdLst>
              <a:gd name="T0" fmla="*/ 316491 w 1806"/>
              <a:gd name="T1" fmla="*/ 158437 h 2959"/>
              <a:gd name="T2" fmla="*/ 360089 w 1806"/>
              <a:gd name="T3" fmla="*/ 360085 h 2959"/>
              <a:gd name="T4" fmla="*/ 171163 w 1806"/>
              <a:gd name="T5" fmla="*/ 633749 h 2959"/>
              <a:gd name="T6" fmla="*/ 142098 w 1806"/>
              <a:gd name="T7" fmla="*/ 792186 h 2959"/>
              <a:gd name="T8" fmla="*/ 113032 w 1806"/>
              <a:gd name="T9" fmla="*/ 1065851 h 2959"/>
              <a:gd name="T10" fmla="*/ 243827 w 1806"/>
              <a:gd name="T11" fmla="*/ 1440339 h 2959"/>
              <a:gd name="T12" fmla="*/ 54901 w 1806"/>
              <a:gd name="T13" fmla="*/ 1958860 h 2959"/>
              <a:gd name="T14" fmla="*/ 69434 w 1806"/>
              <a:gd name="T15" fmla="*/ 2520592 h 2959"/>
              <a:gd name="T16" fmla="*/ 98500 w 1806"/>
              <a:gd name="T17" fmla="*/ 2837467 h 2959"/>
              <a:gd name="T18" fmla="*/ 142098 w 1806"/>
              <a:gd name="T19" fmla="*/ 3010308 h 2959"/>
              <a:gd name="T20" fmla="*/ 127565 w 1806"/>
              <a:gd name="T21" fmla="*/ 3341585 h 2959"/>
              <a:gd name="T22" fmla="*/ 142098 w 1806"/>
              <a:gd name="T23" fmla="*/ 3629653 h 2959"/>
              <a:gd name="T24" fmla="*/ 301958 w 1806"/>
              <a:gd name="T25" fmla="*/ 4191385 h 2959"/>
              <a:gd name="T26" fmla="*/ 432753 w 1806"/>
              <a:gd name="T27" fmla="*/ 4119368 h 2959"/>
              <a:gd name="T28" fmla="*/ 796072 w 1806"/>
              <a:gd name="T29" fmla="*/ 4234595 h 2959"/>
              <a:gd name="T30" fmla="*/ 1057661 w 1806"/>
              <a:gd name="T31" fmla="*/ 4335419 h 2959"/>
              <a:gd name="T32" fmla="*/ 1319251 w 1806"/>
              <a:gd name="T33" fmla="*/ 4522663 h 2959"/>
              <a:gd name="T34" fmla="*/ 1450045 w 1806"/>
              <a:gd name="T35" fmla="*/ 4724310 h 2959"/>
              <a:gd name="T36" fmla="*/ 1493643 w 1806"/>
              <a:gd name="T37" fmla="*/ 4565873 h 2959"/>
              <a:gd name="T38" fmla="*/ 1769766 w 1806"/>
              <a:gd name="T39" fmla="*/ 4436243 h 2959"/>
              <a:gd name="T40" fmla="*/ 2002290 w 1806"/>
              <a:gd name="T41" fmla="*/ 4119368 h 2959"/>
              <a:gd name="T42" fmla="*/ 2598132 w 1806"/>
              <a:gd name="T43" fmla="*/ 3860107 h 2959"/>
              <a:gd name="T44" fmla="*/ 2903320 w 1806"/>
              <a:gd name="T45" fmla="*/ 3644056 h 2959"/>
              <a:gd name="T46" fmla="*/ 2627198 w 1806"/>
              <a:gd name="T47" fmla="*/ 3528829 h 2959"/>
              <a:gd name="T48" fmla="*/ 2220281 w 1806"/>
              <a:gd name="T49" fmla="*/ 3312779 h 2959"/>
              <a:gd name="T50" fmla="*/ 1624438 w 1806"/>
              <a:gd name="T51" fmla="*/ 3096728 h 2959"/>
              <a:gd name="T52" fmla="*/ 1755233 w 1806"/>
              <a:gd name="T53" fmla="*/ 2318945 h 2959"/>
              <a:gd name="T54" fmla="*/ 1638971 w 1806"/>
              <a:gd name="T55" fmla="*/ 1786020 h 2959"/>
              <a:gd name="T56" fmla="*/ 1391914 w 1806"/>
              <a:gd name="T57" fmla="*/ 1440339 h 2959"/>
              <a:gd name="T58" fmla="*/ 1290185 w 1806"/>
              <a:gd name="T59" fmla="*/ 748976 h 2959"/>
              <a:gd name="T60" fmla="*/ 1261120 w 1806"/>
              <a:gd name="T61" fmla="*/ 720169 h 2959"/>
              <a:gd name="T62" fmla="*/ 1406447 w 1806"/>
              <a:gd name="T63" fmla="*/ 360085 h 2959"/>
              <a:gd name="T64" fmla="*/ 1115792 w 1806"/>
              <a:gd name="T65" fmla="*/ 388891 h 2959"/>
              <a:gd name="T66" fmla="*/ 970465 w 1806"/>
              <a:gd name="T67" fmla="*/ 302471 h 2959"/>
              <a:gd name="T68" fmla="*/ 868735 w 1806"/>
              <a:gd name="T69" fmla="*/ 230454 h 2959"/>
              <a:gd name="T70" fmla="*/ 549015 w 1806"/>
              <a:gd name="T71" fmla="*/ 57614 h 29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06" h="2959">
                <a:moveTo>
                  <a:pt x="268" y="0"/>
                </a:moveTo>
                <a:cubicBezTo>
                  <a:pt x="227" y="27"/>
                  <a:pt x="222" y="60"/>
                  <a:pt x="196" y="99"/>
                </a:cubicBezTo>
                <a:cubicBezTo>
                  <a:pt x="199" y="123"/>
                  <a:pt x="200" y="147"/>
                  <a:pt x="205" y="171"/>
                </a:cubicBezTo>
                <a:cubicBezTo>
                  <a:pt x="209" y="190"/>
                  <a:pt x="223" y="225"/>
                  <a:pt x="223" y="225"/>
                </a:cubicBezTo>
                <a:cubicBezTo>
                  <a:pt x="195" y="267"/>
                  <a:pt x="179" y="305"/>
                  <a:pt x="142" y="342"/>
                </a:cubicBezTo>
                <a:cubicBezTo>
                  <a:pt x="121" y="425"/>
                  <a:pt x="151" y="339"/>
                  <a:pt x="106" y="396"/>
                </a:cubicBezTo>
                <a:cubicBezTo>
                  <a:pt x="93" y="412"/>
                  <a:pt x="90" y="433"/>
                  <a:pt x="79" y="450"/>
                </a:cubicBezTo>
                <a:cubicBezTo>
                  <a:pt x="82" y="465"/>
                  <a:pt x="83" y="481"/>
                  <a:pt x="88" y="495"/>
                </a:cubicBezTo>
                <a:cubicBezTo>
                  <a:pt x="92" y="505"/>
                  <a:pt x="105" y="511"/>
                  <a:pt x="106" y="522"/>
                </a:cubicBezTo>
                <a:cubicBezTo>
                  <a:pt x="112" y="603"/>
                  <a:pt x="90" y="606"/>
                  <a:pt x="70" y="666"/>
                </a:cubicBezTo>
                <a:cubicBezTo>
                  <a:pt x="103" y="764"/>
                  <a:pt x="50" y="615"/>
                  <a:pt x="97" y="720"/>
                </a:cubicBezTo>
                <a:cubicBezTo>
                  <a:pt x="123" y="778"/>
                  <a:pt x="141" y="838"/>
                  <a:pt x="151" y="900"/>
                </a:cubicBezTo>
                <a:cubicBezTo>
                  <a:pt x="144" y="1024"/>
                  <a:pt x="164" y="1080"/>
                  <a:pt x="70" y="1143"/>
                </a:cubicBezTo>
                <a:cubicBezTo>
                  <a:pt x="49" y="1207"/>
                  <a:pt x="63" y="1181"/>
                  <a:pt x="34" y="1224"/>
                </a:cubicBezTo>
                <a:cubicBezTo>
                  <a:pt x="23" y="1358"/>
                  <a:pt x="0" y="1343"/>
                  <a:pt x="16" y="1485"/>
                </a:cubicBezTo>
                <a:cubicBezTo>
                  <a:pt x="17" y="1498"/>
                  <a:pt x="40" y="1573"/>
                  <a:pt x="43" y="1575"/>
                </a:cubicBezTo>
                <a:cubicBezTo>
                  <a:pt x="61" y="1587"/>
                  <a:pt x="97" y="1611"/>
                  <a:pt x="97" y="1611"/>
                </a:cubicBezTo>
                <a:cubicBezTo>
                  <a:pt x="137" y="1671"/>
                  <a:pt x="116" y="1736"/>
                  <a:pt x="61" y="1773"/>
                </a:cubicBezTo>
                <a:cubicBezTo>
                  <a:pt x="64" y="1800"/>
                  <a:pt x="63" y="1828"/>
                  <a:pt x="70" y="1854"/>
                </a:cubicBezTo>
                <a:cubicBezTo>
                  <a:pt x="73" y="1864"/>
                  <a:pt x="83" y="1871"/>
                  <a:pt x="88" y="1881"/>
                </a:cubicBezTo>
                <a:cubicBezTo>
                  <a:pt x="106" y="1917"/>
                  <a:pt x="119" y="1955"/>
                  <a:pt x="142" y="1989"/>
                </a:cubicBezTo>
                <a:cubicBezTo>
                  <a:pt x="96" y="2035"/>
                  <a:pt x="121" y="2005"/>
                  <a:pt x="79" y="2088"/>
                </a:cubicBezTo>
                <a:cubicBezTo>
                  <a:pt x="73" y="2100"/>
                  <a:pt x="61" y="2124"/>
                  <a:pt x="61" y="2124"/>
                </a:cubicBezTo>
                <a:cubicBezTo>
                  <a:pt x="67" y="2178"/>
                  <a:pt x="71" y="2218"/>
                  <a:pt x="88" y="2268"/>
                </a:cubicBezTo>
                <a:cubicBezTo>
                  <a:pt x="96" y="2388"/>
                  <a:pt x="106" y="2508"/>
                  <a:pt x="115" y="2628"/>
                </a:cubicBezTo>
                <a:cubicBezTo>
                  <a:pt x="139" y="2625"/>
                  <a:pt x="164" y="2627"/>
                  <a:pt x="187" y="2619"/>
                </a:cubicBezTo>
                <a:cubicBezTo>
                  <a:pt x="199" y="2615"/>
                  <a:pt x="203" y="2598"/>
                  <a:pt x="214" y="2592"/>
                </a:cubicBezTo>
                <a:cubicBezTo>
                  <a:pt x="231" y="2583"/>
                  <a:pt x="268" y="2574"/>
                  <a:pt x="268" y="2574"/>
                </a:cubicBezTo>
                <a:cubicBezTo>
                  <a:pt x="316" y="2577"/>
                  <a:pt x="365" y="2572"/>
                  <a:pt x="412" y="2583"/>
                </a:cubicBezTo>
                <a:cubicBezTo>
                  <a:pt x="467" y="2595"/>
                  <a:pt x="457" y="2622"/>
                  <a:pt x="493" y="2646"/>
                </a:cubicBezTo>
                <a:cubicBezTo>
                  <a:pt x="523" y="2666"/>
                  <a:pt x="567" y="2662"/>
                  <a:pt x="601" y="2673"/>
                </a:cubicBezTo>
                <a:cubicBezTo>
                  <a:pt x="687" y="2759"/>
                  <a:pt x="577" y="2657"/>
                  <a:pt x="655" y="2709"/>
                </a:cubicBezTo>
                <a:cubicBezTo>
                  <a:pt x="666" y="2716"/>
                  <a:pt x="672" y="2728"/>
                  <a:pt x="682" y="2736"/>
                </a:cubicBezTo>
                <a:cubicBezTo>
                  <a:pt x="724" y="2771"/>
                  <a:pt x="774" y="2793"/>
                  <a:pt x="817" y="2826"/>
                </a:cubicBezTo>
                <a:cubicBezTo>
                  <a:pt x="847" y="2915"/>
                  <a:pt x="797" y="2779"/>
                  <a:pt x="853" y="2880"/>
                </a:cubicBezTo>
                <a:cubicBezTo>
                  <a:pt x="897" y="2959"/>
                  <a:pt x="842" y="2915"/>
                  <a:pt x="898" y="2952"/>
                </a:cubicBezTo>
                <a:cubicBezTo>
                  <a:pt x="913" y="2949"/>
                  <a:pt x="930" y="2951"/>
                  <a:pt x="943" y="2943"/>
                </a:cubicBezTo>
                <a:cubicBezTo>
                  <a:pt x="973" y="2923"/>
                  <a:pt x="936" y="2870"/>
                  <a:pt x="925" y="2853"/>
                </a:cubicBezTo>
                <a:cubicBezTo>
                  <a:pt x="942" y="2801"/>
                  <a:pt x="923" y="2832"/>
                  <a:pt x="1006" y="2817"/>
                </a:cubicBezTo>
                <a:cubicBezTo>
                  <a:pt x="1040" y="2811"/>
                  <a:pt x="1065" y="2785"/>
                  <a:pt x="1096" y="2772"/>
                </a:cubicBezTo>
                <a:cubicBezTo>
                  <a:pt x="1141" y="2754"/>
                  <a:pt x="1186" y="2751"/>
                  <a:pt x="1231" y="2736"/>
                </a:cubicBezTo>
                <a:cubicBezTo>
                  <a:pt x="1276" y="2677"/>
                  <a:pt x="1257" y="2642"/>
                  <a:pt x="1240" y="2574"/>
                </a:cubicBezTo>
                <a:cubicBezTo>
                  <a:pt x="1267" y="2440"/>
                  <a:pt x="1406" y="2489"/>
                  <a:pt x="1528" y="2484"/>
                </a:cubicBezTo>
                <a:cubicBezTo>
                  <a:pt x="1558" y="2464"/>
                  <a:pt x="1577" y="2428"/>
                  <a:pt x="1609" y="2412"/>
                </a:cubicBezTo>
                <a:cubicBezTo>
                  <a:pt x="1742" y="2345"/>
                  <a:pt x="1541" y="2449"/>
                  <a:pt x="1681" y="2367"/>
                </a:cubicBezTo>
                <a:cubicBezTo>
                  <a:pt x="1744" y="2330"/>
                  <a:pt x="1760" y="2334"/>
                  <a:pt x="1798" y="2277"/>
                </a:cubicBezTo>
                <a:cubicBezTo>
                  <a:pt x="1795" y="2259"/>
                  <a:pt x="1806" y="2230"/>
                  <a:pt x="1789" y="2223"/>
                </a:cubicBezTo>
                <a:cubicBezTo>
                  <a:pt x="1739" y="2201"/>
                  <a:pt x="1674" y="2231"/>
                  <a:pt x="1627" y="2205"/>
                </a:cubicBezTo>
                <a:cubicBezTo>
                  <a:pt x="1563" y="2169"/>
                  <a:pt x="1519" y="2124"/>
                  <a:pt x="1447" y="2106"/>
                </a:cubicBezTo>
                <a:cubicBezTo>
                  <a:pt x="1371" y="2030"/>
                  <a:pt x="1478" y="2127"/>
                  <a:pt x="1375" y="2070"/>
                </a:cubicBezTo>
                <a:cubicBezTo>
                  <a:pt x="1335" y="2048"/>
                  <a:pt x="1334" y="2023"/>
                  <a:pt x="1285" y="2007"/>
                </a:cubicBezTo>
                <a:cubicBezTo>
                  <a:pt x="1201" y="1923"/>
                  <a:pt x="1037" y="2060"/>
                  <a:pt x="1006" y="1935"/>
                </a:cubicBezTo>
                <a:cubicBezTo>
                  <a:pt x="1033" y="1827"/>
                  <a:pt x="1088" y="1734"/>
                  <a:pt x="1123" y="1629"/>
                </a:cubicBezTo>
                <a:cubicBezTo>
                  <a:pt x="1115" y="1567"/>
                  <a:pt x="1102" y="1509"/>
                  <a:pt x="1087" y="1449"/>
                </a:cubicBezTo>
                <a:cubicBezTo>
                  <a:pt x="1082" y="1369"/>
                  <a:pt x="1104" y="1311"/>
                  <a:pt x="1042" y="1269"/>
                </a:cubicBezTo>
                <a:cubicBezTo>
                  <a:pt x="1038" y="1244"/>
                  <a:pt x="1021" y="1133"/>
                  <a:pt x="1015" y="1116"/>
                </a:cubicBezTo>
                <a:cubicBezTo>
                  <a:pt x="1000" y="1073"/>
                  <a:pt x="962" y="1042"/>
                  <a:pt x="934" y="1008"/>
                </a:cubicBezTo>
                <a:cubicBezTo>
                  <a:pt x="904" y="971"/>
                  <a:pt x="899" y="937"/>
                  <a:pt x="862" y="900"/>
                </a:cubicBezTo>
                <a:cubicBezTo>
                  <a:pt x="848" y="858"/>
                  <a:pt x="833" y="811"/>
                  <a:pt x="808" y="774"/>
                </a:cubicBezTo>
                <a:cubicBezTo>
                  <a:pt x="805" y="672"/>
                  <a:pt x="814" y="569"/>
                  <a:pt x="799" y="468"/>
                </a:cubicBezTo>
                <a:cubicBezTo>
                  <a:pt x="797" y="456"/>
                  <a:pt x="772" y="486"/>
                  <a:pt x="763" y="477"/>
                </a:cubicBezTo>
                <a:cubicBezTo>
                  <a:pt x="755" y="469"/>
                  <a:pt x="772" y="456"/>
                  <a:pt x="781" y="450"/>
                </a:cubicBezTo>
                <a:cubicBezTo>
                  <a:pt x="815" y="428"/>
                  <a:pt x="855" y="428"/>
                  <a:pt x="889" y="405"/>
                </a:cubicBezTo>
                <a:cubicBezTo>
                  <a:pt x="935" y="336"/>
                  <a:pt x="954" y="281"/>
                  <a:pt x="871" y="225"/>
                </a:cubicBezTo>
                <a:cubicBezTo>
                  <a:pt x="830" y="163"/>
                  <a:pt x="843" y="169"/>
                  <a:pt x="763" y="180"/>
                </a:cubicBezTo>
                <a:cubicBezTo>
                  <a:pt x="724" y="219"/>
                  <a:pt x="746" y="229"/>
                  <a:pt x="691" y="243"/>
                </a:cubicBezTo>
                <a:cubicBezTo>
                  <a:pt x="567" y="181"/>
                  <a:pt x="737" y="271"/>
                  <a:pt x="628" y="198"/>
                </a:cubicBezTo>
                <a:cubicBezTo>
                  <a:pt x="620" y="193"/>
                  <a:pt x="610" y="193"/>
                  <a:pt x="601" y="189"/>
                </a:cubicBezTo>
                <a:cubicBezTo>
                  <a:pt x="589" y="184"/>
                  <a:pt x="576" y="179"/>
                  <a:pt x="565" y="171"/>
                </a:cubicBezTo>
                <a:cubicBezTo>
                  <a:pt x="555" y="164"/>
                  <a:pt x="548" y="152"/>
                  <a:pt x="538" y="144"/>
                </a:cubicBezTo>
                <a:cubicBezTo>
                  <a:pt x="530" y="137"/>
                  <a:pt x="520" y="132"/>
                  <a:pt x="511" y="126"/>
                </a:cubicBezTo>
                <a:cubicBezTo>
                  <a:pt x="466" y="59"/>
                  <a:pt x="414" y="45"/>
                  <a:pt x="340" y="36"/>
                </a:cubicBezTo>
                <a:cubicBezTo>
                  <a:pt x="296" y="21"/>
                  <a:pt x="321" y="32"/>
                  <a:pt x="268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2124075" y="1125538"/>
            <a:ext cx="2592388" cy="4751387"/>
          </a:xfrm>
          <a:custGeom>
            <a:avLst/>
            <a:gdLst>
              <a:gd name="T0" fmla="*/ 2179512 w 1306"/>
              <a:gd name="T1" fmla="*/ 4648451 h 2908"/>
              <a:gd name="T2" fmla="*/ 2000863 w 1306"/>
              <a:gd name="T3" fmla="*/ 4574926 h 2908"/>
              <a:gd name="T4" fmla="*/ 1875809 w 1306"/>
              <a:gd name="T5" fmla="*/ 4442580 h 2908"/>
              <a:gd name="T6" fmla="*/ 1857944 w 1306"/>
              <a:gd name="T7" fmla="*/ 4398464 h 2908"/>
              <a:gd name="T8" fmla="*/ 1804350 w 1306"/>
              <a:gd name="T9" fmla="*/ 4369054 h 2908"/>
              <a:gd name="T10" fmla="*/ 1589972 w 1306"/>
              <a:gd name="T11" fmla="*/ 4222003 h 2908"/>
              <a:gd name="T12" fmla="*/ 1357728 w 1306"/>
              <a:gd name="T13" fmla="*/ 4104362 h 2908"/>
              <a:gd name="T14" fmla="*/ 1304134 w 1306"/>
              <a:gd name="T15" fmla="*/ 4060246 h 2908"/>
              <a:gd name="T16" fmla="*/ 1321999 w 1306"/>
              <a:gd name="T17" fmla="*/ 3986721 h 2908"/>
              <a:gd name="T18" fmla="*/ 1304134 w 1306"/>
              <a:gd name="T19" fmla="*/ 3854375 h 2908"/>
              <a:gd name="T20" fmla="*/ 1125485 w 1306"/>
              <a:gd name="T21" fmla="*/ 3810259 h 2908"/>
              <a:gd name="T22" fmla="*/ 1054026 w 1306"/>
              <a:gd name="T23" fmla="*/ 3560272 h 2908"/>
              <a:gd name="T24" fmla="*/ 1143350 w 1306"/>
              <a:gd name="T25" fmla="*/ 3369106 h 2908"/>
              <a:gd name="T26" fmla="*/ 964702 w 1306"/>
              <a:gd name="T27" fmla="*/ 3177939 h 2908"/>
              <a:gd name="T28" fmla="*/ 1107621 w 1306"/>
              <a:gd name="T29" fmla="*/ 2972068 h 2908"/>
              <a:gd name="T30" fmla="*/ 1196945 w 1306"/>
              <a:gd name="T31" fmla="*/ 2427978 h 2908"/>
              <a:gd name="T32" fmla="*/ 1250539 w 1306"/>
              <a:gd name="T33" fmla="*/ 2236812 h 2908"/>
              <a:gd name="T34" fmla="*/ 1357728 w 1306"/>
              <a:gd name="T35" fmla="*/ 2177991 h 2908"/>
              <a:gd name="T36" fmla="*/ 1286269 w 1306"/>
              <a:gd name="T37" fmla="*/ 1986825 h 2908"/>
              <a:gd name="T38" fmla="*/ 1304134 w 1306"/>
              <a:gd name="T39" fmla="*/ 1766248 h 2908"/>
              <a:gd name="T40" fmla="*/ 1339864 w 1306"/>
              <a:gd name="T41" fmla="*/ 1722133 h 2908"/>
              <a:gd name="T42" fmla="*/ 1036161 w 1306"/>
              <a:gd name="T43" fmla="*/ 1560376 h 2908"/>
              <a:gd name="T44" fmla="*/ 643135 w 1306"/>
              <a:gd name="T45" fmla="*/ 1486851 h 2908"/>
              <a:gd name="T46" fmla="*/ 446621 w 1306"/>
              <a:gd name="T47" fmla="*/ 1325095 h 2908"/>
              <a:gd name="T48" fmla="*/ 285838 w 1306"/>
              <a:gd name="T49" fmla="*/ 1207454 h 2908"/>
              <a:gd name="T50" fmla="*/ 142919 w 1306"/>
              <a:gd name="T51" fmla="*/ 1089813 h 2908"/>
              <a:gd name="T52" fmla="*/ 0 w 1306"/>
              <a:gd name="T53" fmla="*/ 986877 h 2908"/>
              <a:gd name="T54" fmla="*/ 71459 w 1306"/>
              <a:gd name="T55" fmla="*/ 795710 h 2908"/>
              <a:gd name="T56" fmla="*/ 464486 w 1306"/>
              <a:gd name="T57" fmla="*/ 104570 h 2908"/>
              <a:gd name="T58" fmla="*/ 607405 w 1306"/>
              <a:gd name="T59" fmla="*/ 31044 h 2908"/>
              <a:gd name="T60" fmla="*/ 660999 w 1306"/>
              <a:gd name="T61" fmla="*/ 16339 h 2908"/>
              <a:gd name="T62" fmla="*/ 732459 w 1306"/>
              <a:gd name="T63" fmla="*/ 133980 h 2908"/>
              <a:gd name="T64" fmla="*/ 893242 w 1306"/>
              <a:gd name="T65" fmla="*/ 236916 h 2908"/>
              <a:gd name="T66" fmla="*/ 946837 w 1306"/>
              <a:gd name="T67" fmla="*/ 281031 h 2908"/>
              <a:gd name="T68" fmla="*/ 1054026 w 1306"/>
              <a:gd name="T69" fmla="*/ 339852 h 2908"/>
              <a:gd name="T70" fmla="*/ 1304134 w 1306"/>
              <a:gd name="T71" fmla="*/ 575134 h 2908"/>
              <a:gd name="T72" fmla="*/ 1536377 w 1306"/>
              <a:gd name="T73" fmla="*/ 589839 h 2908"/>
              <a:gd name="T74" fmla="*/ 1625701 w 1306"/>
              <a:gd name="T75" fmla="*/ 781005 h 2908"/>
              <a:gd name="T76" fmla="*/ 1929404 w 1306"/>
              <a:gd name="T77" fmla="*/ 942761 h 2908"/>
              <a:gd name="T78" fmla="*/ 2143782 w 1306"/>
              <a:gd name="T79" fmla="*/ 1016287 h 2908"/>
              <a:gd name="T80" fmla="*/ 2286701 w 1306"/>
              <a:gd name="T81" fmla="*/ 1045697 h 2908"/>
              <a:gd name="T82" fmla="*/ 2536808 w 1306"/>
              <a:gd name="T83" fmla="*/ 1148633 h 2908"/>
              <a:gd name="T84" fmla="*/ 2536808 w 1306"/>
              <a:gd name="T85" fmla="*/ 1310389 h 2908"/>
              <a:gd name="T86" fmla="*/ 2429619 w 1306"/>
              <a:gd name="T87" fmla="*/ 1575082 h 2908"/>
              <a:gd name="T88" fmla="*/ 2411755 w 1306"/>
              <a:gd name="T89" fmla="*/ 1619197 h 2908"/>
              <a:gd name="T90" fmla="*/ 2376025 w 1306"/>
              <a:gd name="T91" fmla="*/ 1663312 h 2908"/>
              <a:gd name="T92" fmla="*/ 2286701 w 1306"/>
              <a:gd name="T93" fmla="*/ 1795658 h 2908"/>
              <a:gd name="T94" fmla="*/ 2322430 w 1306"/>
              <a:gd name="T95" fmla="*/ 2369158 h 2908"/>
              <a:gd name="T96" fmla="*/ 2393890 w 1306"/>
              <a:gd name="T97" fmla="*/ 2545619 h 2908"/>
              <a:gd name="T98" fmla="*/ 2429619 w 1306"/>
              <a:gd name="T99" fmla="*/ 2633850 h 2908"/>
              <a:gd name="T100" fmla="*/ 2304565 w 1306"/>
              <a:gd name="T101" fmla="*/ 2913247 h 2908"/>
              <a:gd name="T102" fmla="*/ 2197376 w 1306"/>
              <a:gd name="T103" fmla="*/ 3075004 h 2908"/>
              <a:gd name="T104" fmla="*/ 2179512 w 1306"/>
              <a:gd name="T105" fmla="*/ 3677913 h 2908"/>
              <a:gd name="T106" fmla="*/ 2322430 w 1306"/>
              <a:gd name="T107" fmla="*/ 3810259 h 2908"/>
              <a:gd name="T108" fmla="*/ 2286701 w 1306"/>
              <a:gd name="T109" fmla="*/ 4030836 h 2908"/>
              <a:gd name="T110" fmla="*/ 2393890 w 1306"/>
              <a:gd name="T111" fmla="*/ 4369054 h 2908"/>
              <a:gd name="T112" fmla="*/ 2322430 w 1306"/>
              <a:gd name="T113" fmla="*/ 4457285 h 2908"/>
              <a:gd name="T114" fmla="*/ 2250971 w 1306"/>
              <a:gd name="T115" fmla="*/ 4545515 h 2908"/>
              <a:gd name="T116" fmla="*/ 2179512 w 1306"/>
              <a:gd name="T117" fmla="*/ 4648451 h 29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06" h="2908">
                <a:moveTo>
                  <a:pt x="1098" y="2845"/>
                </a:moveTo>
                <a:cubicBezTo>
                  <a:pt x="1049" y="2833"/>
                  <a:pt x="1052" y="2815"/>
                  <a:pt x="1008" y="2800"/>
                </a:cubicBezTo>
                <a:cubicBezTo>
                  <a:pt x="989" y="2771"/>
                  <a:pt x="960" y="2750"/>
                  <a:pt x="945" y="2719"/>
                </a:cubicBezTo>
                <a:cubicBezTo>
                  <a:pt x="941" y="2711"/>
                  <a:pt x="942" y="2699"/>
                  <a:pt x="936" y="2692"/>
                </a:cubicBezTo>
                <a:cubicBezTo>
                  <a:pt x="929" y="2684"/>
                  <a:pt x="917" y="2681"/>
                  <a:pt x="909" y="2674"/>
                </a:cubicBezTo>
                <a:cubicBezTo>
                  <a:pt x="805" y="2582"/>
                  <a:pt x="906" y="2654"/>
                  <a:pt x="801" y="2584"/>
                </a:cubicBezTo>
                <a:cubicBezTo>
                  <a:pt x="762" y="2558"/>
                  <a:pt x="729" y="2527"/>
                  <a:pt x="684" y="2512"/>
                </a:cubicBezTo>
                <a:cubicBezTo>
                  <a:pt x="675" y="2503"/>
                  <a:pt x="660" y="2497"/>
                  <a:pt x="657" y="2485"/>
                </a:cubicBezTo>
                <a:cubicBezTo>
                  <a:pt x="653" y="2470"/>
                  <a:pt x="666" y="2455"/>
                  <a:pt x="666" y="2440"/>
                </a:cubicBezTo>
                <a:cubicBezTo>
                  <a:pt x="666" y="2413"/>
                  <a:pt x="660" y="2386"/>
                  <a:pt x="657" y="2359"/>
                </a:cubicBezTo>
                <a:cubicBezTo>
                  <a:pt x="612" y="2370"/>
                  <a:pt x="594" y="2372"/>
                  <a:pt x="567" y="2332"/>
                </a:cubicBezTo>
                <a:cubicBezTo>
                  <a:pt x="560" y="2258"/>
                  <a:pt x="567" y="2233"/>
                  <a:pt x="531" y="2179"/>
                </a:cubicBezTo>
                <a:cubicBezTo>
                  <a:pt x="542" y="2136"/>
                  <a:pt x="562" y="2103"/>
                  <a:pt x="576" y="2062"/>
                </a:cubicBezTo>
                <a:cubicBezTo>
                  <a:pt x="561" y="1986"/>
                  <a:pt x="536" y="1995"/>
                  <a:pt x="486" y="1945"/>
                </a:cubicBezTo>
                <a:cubicBezTo>
                  <a:pt x="464" y="1878"/>
                  <a:pt x="517" y="1860"/>
                  <a:pt x="558" y="1819"/>
                </a:cubicBezTo>
                <a:cubicBezTo>
                  <a:pt x="594" y="1712"/>
                  <a:pt x="588" y="1597"/>
                  <a:pt x="603" y="1486"/>
                </a:cubicBezTo>
                <a:cubicBezTo>
                  <a:pt x="607" y="1456"/>
                  <a:pt x="624" y="1392"/>
                  <a:pt x="630" y="1369"/>
                </a:cubicBezTo>
                <a:cubicBezTo>
                  <a:pt x="635" y="1348"/>
                  <a:pt x="684" y="1333"/>
                  <a:pt x="684" y="1333"/>
                </a:cubicBezTo>
                <a:cubicBezTo>
                  <a:pt x="677" y="1281"/>
                  <a:pt x="676" y="1257"/>
                  <a:pt x="648" y="1216"/>
                </a:cubicBezTo>
                <a:cubicBezTo>
                  <a:pt x="651" y="1171"/>
                  <a:pt x="650" y="1125"/>
                  <a:pt x="657" y="1081"/>
                </a:cubicBezTo>
                <a:cubicBezTo>
                  <a:pt x="659" y="1070"/>
                  <a:pt x="673" y="1065"/>
                  <a:pt x="675" y="1054"/>
                </a:cubicBezTo>
                <a:cubicBezTo>
                  <a:pt x="686" y="986"/>
                  <a:pt x="561" y="968"/>
                  <a:pt x="522" y="955"/>
                </a:cubicBezTo>
                <a:cubicBezTo>
                  <a:pt x="462" y="895"/>
                  <a:pt x="425" y="916"/>
                  <a:pt x="324" y="910"/>
                </a:cubicBezTo>
                <a:cubicBezTo>
                  <a:pt x="282" y="882"/>
                  <a:pt x="269" y="840"/>
                  <a:pt x="225" y="811"/>
                </a:cubicBezTo>
                <a:cubicBezTo>
                  <a:pt x="193" y="789"/>
                  <a:pt x="169" y="776"/>
                  <a:pt x="144" y="739"/>
                </a:cubicBezTo>
                <a:cubicBezTo>
                  <a:pt x="123" y="708"/>
                  <a:pt x="103" y="688"/>
                  <a:pt x="72" y="667"/>
                </a:cubicBezTo>
                <a:cubicBezTo>
                  <a:pt x="50" y="635"/>
                  <a:pt x="28" y="632"/>
                  <a:pt x="0" y="604"/>
                </a:cubicBezTo>
                <a:cubicBezTo>
                  <a:pt x="7" y="552"/>
                  <a:pt x="8" y="528"/>
                  <a:pt x="36" y="487"/>
                </a:cubicBezTo>
                <a:cubicBezTo>
                  <a:pt x="47" y="326"/>
                  <a:pt x="75" y="143"/>
                  <a:pt x="234" y="64"/>
                </a:cubicBezTo>
                <a:cubicBezTo>
                  <a:pt x="263" y="21"/>
                  <a:pt x="242" y="40"/>
                  <a:pt x="306" y="19"/>
                </a:cubicBezTo>
                <a:cubicBezTo>
                  <a:pt x="315" y="16"/>
                  <a:pt x="333" y="10"/>
                  <a:pt x="333" y="10"/>
                </a:cubicBezTo>
                <a:cubicBezTo>
                  <a:pt x="390" y="48"/>
                  <a:pt x="333" y="0"/>
                  <a:pt x="369" y="82"/>
                </a:cubicBezTo>
                <a:cubicBezTo>
                  <a:pt x="379" y="105"/>
                  <a:pt x="440" y="135"/>
                  <a:pt x="450" y="145"/>
                </a:cubicBezTo>
                <a:cubicBezTo>
                  <a:pt x="459" y="154"/>
                  <a:pt x="467" y="164"/>
                  <a:pt x="477" y="172"/>
                </a:cubicBezTo>
                <a:cubicBezTo>
                  <a:pt x="494" y="185"/>
                  <a:pt x="531" y="208"/>
                  <a:pt x="531" y="208"/>
                </a:cubicBezTo>
                <a:cubicBezTo>
                  <a:pt x="560" y="267"/>
                  <a:pt x="582" y="343"/>
                  <a:pt x="657" y="352"/>
                </a:cubicBezTo>
                <a:cubicBezTo>
                  <a:pt x="696" y="357"/>
                  <a:pt x="735" y="358"/>
                  <a:pt x="774" y="361"/>
                </a:cubicBezTo>
                <a:cubicBezTo>
                  <a:pt x="783" y="414"/>
                  <a:pt x="782" y="441"/>
                  <a:pt x="819" y="478"/>
                </a:cubicBezTo>
                <a:cubicBezTo>
                  <a:pt x="842" y="547"/>
                  <a:pt x="908" y="561"/>
                  <a:pt x="972" y="577"/>
                </a:cubicBezTo>
                <a:cubicBezTo>
                  <a:pt x="1006" y="600"/>
                  <a:pt x="1042" y="609"/>
                  <a:pt x="1080" y="622"/>
                </a:cubicBezTo>
                <a:cubicBezTo>
                  <a:pt x="1103" y="630"/>
                  <a:pt x="1152" y="640"/>
                  <a:pt x="1152" y="640"/>
                </a:cubicBezTo>
                <a:cubicBezTo>
                  <a:pt x="1192" y="666"/>
                  <a:pt x="1233" y="688"/>
                  <a:pt x="1278" y="703"/>
                </a:cubicBezTo>
                <a:cubicBezTo>
                  <a:pt x="1306" y="745"/>
                  <a:pt x="1293" y="757"/>
                  <a:pt x="1278" y="802"/>
                </a:cubicBezTo>
                <a:cubicBezTo>
                  <a:pt x="1270" y="902"/>
                  <a:pt x="1282" y="906"/>
                  <a:pt x="1224" y="964"/>
                </a:cubicBezTo>
                <a:cubicBezTo>
                  <a:pt x="1221" y="973"/>
                  <a:pt x="1219" y="983"/>
                  <a:pt x="1215" y="991"/>
                </a:cubicBezTo>
                <a:cubicBezTo>
                  <a:pt x="1210" y="1001"/>
                  <a:pt x="1201" y="1008"/>
                  <a:pt x="1197" y="1018"/>
                </a:cubicBezTo>
                <a:cubicBezTo>
                  <a:pt x="1177" y="1065"/>
                  <a:pt x="1199" y="1068"/>
                  <a:pt x="1152" y="1099"/>
                </a:cubicBezTo>
                <a:cubicBezTo>
                  <a:pt x="1160" y="1216"/>
                  <a:pt x="1159" y="1333"/>
                  <a:pt x="1170" y="1450"/>
                </a:cubicBezTo>
                <a:cubicBezTo>
                  <a:pt x="1173" y="1481"/>
                  <a:pt x="1195" y="1526"/>
                  <a:pt x="1206" y="1558"/>
                </a:cubicBezTo>
                <a:cubicBezTo>
                  <a:pt x="1212" y="1576"/>
                  <a:pt x="1224" y="1612"/>
                  <a:pt x="1224" y="1612"/>
                </a:cubicBezTo>
                <a:cubicBezTo>
                  <a:pt x="1214" y="1670"/>
                  <a:pt x="1188" y="1730"/>
                  <a:pt x="1161" y="1783"/>
                </a:cubicBezTo>
                <a:cubicBezTo>
                  <a:pt x="1144" y="1817"/>
                  <a:pt x="1107" y="1882"/>
                  <a:pt x="1107" y="1882"/>
                </a:cubicBezTo>
                <a:cubicBezTo>
                  <a:pt x="1082" y="2035"/>
                  <a:pt x="1076" y="1997"/>
                  <a:pt x="1098" y="2251"/>
                </a:cubicBezTo>
                <a:cubicBezTo>
                  <a:pt x="1101" y="2287"/>
                  <a:pt x="1170" y="2332"/>
                  <a:pt x="1170" y="2332"/>
                </a:cubicBezTo>
                <a:cubicBezTo>
                  <a:pt x="1180" y="2383"/>
                  <a:pt x="1182" y="2422"/>
                  <a:pt x="1152" y="2467"/>
                </a:cubicBezTo>
                <a:cubicBezTo>
                  <a:pt x="1160" y="2599"/>
                  <a:pt x="1136" y="2604"/>
                  <a:pt x="1206" y="2674"/>
                </a:cubicBezTo>
                <a:cubicBezTo>
                  <a:pt x="1189" y="2726"/>
                  <a:pt x="1209" y="2677"/>
                  <a:pt x="1170" y="2728"/>
                </a:cubicBezTo>
                <a:cubicBezTo>
                  <a:pt x="1157" y="2745"/>
                  <a:pt x="1134" y="2782"/>
                  <a:pt x="1134" y="2782"/>
                </a:cubicBezTo>
                <a:cubicBezTo>
                  <a:pt x="1124" y="2896"/>
                  <a:pt x="1145" y="2908"/>
                  <a:pt x="1098" y="2845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4925" y="-26988"/>
            <a:ext cx="9074150" cy="2112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3-й раздел Польши (1795г)</a:t>
            </a:r>
          </a:p>
          <a:p>
            <a:pPr eaLnBrk="1" hangingPunct="1"/>
            <a:r>
              <a:rPr lang="ru-RU" altLang="ru-RU" sz="2000" b="1">
                <a:latin typeface="Adobe Garamond Pro Bold" pitchFamily="18" charset="0"/>
              </a:rPr>
              <a:t>Россия присоединила: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Литву,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Курляндию,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Волынь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b="1">
                <a:latin typeface="Adobe Garamond Pro Bold" pitchFamily="18" charset="0"/>
              </a:rPr>
              <a:t>Западную Белоруссию.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1" grpId="1" animBg="1"/>
      <p:bldP spid="51211" grpId="2" animBg="1"/>
      <p:bldP spid="51212" grpId="0" animBg="1"/>
      <p:bldP spid="512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4036" name="Picture 4" descr="ram_fot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3813"/>
            <a:ext cx="9145588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Freeform 6"/>
          <p:cNvSpPr>
            <a:spLocks/>
          </p:cNvSpPr>
          <p:nvPr/>
        </p:nvSpPr>
        <p:spPr bwMode="auto">
          <a:xfrm>
            <a:off x="3492500" y="1052513"/>
            <a:ext cx="3095625" cy="3816350"/>
          </a:xfrm>
          <a:custGeom>
            <a:avLst/>
            <a:gdLst>
              <a:gd name="T0" fmla="*/ 2317193 w 1539"/>
              <a:gd name="T1" fmla="*/ 3548056 h 2091"/>
              <a:gd name="T2" fmla="*/ 2208575 w 1539"/>
              <a:gd name="T3" fmla="*/ 3318089 h 2091"/>
              <a:gd name="T4" fmla="*/ 2027544 w 1539"/>
              <a:gd name="T5" fmla="*/ 2923861 h 2091"/>
              <a:gd name="T6" fmla="*/ 1864616 w 1539"/>
              <a:gd name="T7" fmla="*/ 2677468 h 2091"/>
              <a:gd name="T8" fmla="*/ 1719792 w 1539"/>
              <a:gd name="T9" fmla="*/ 2250387 h 2091"/>
              <a:gd name="T10" fmla="*/ 1774101 w 1539"/>
              <a:gd name="T11" fmla="*/ 1905437 h 2091"/>
              <a:gd name="T12" fmla="*/ 1828410 w 1539"/>
              <a:gd name="T13" fmla="*/ 1774028 h 2091"/>
              <a:gd name="T14" fmla="*/ 1973235 w 1539"/>
              <a:gd name="T15" fmla="*/ 1609766 h 2091"/>
              <a:gd name="T16" fmla="*/ 1864616 w 1539"/>
              <a:gd name="T17" fmla="*/ 1396226 h 2091"/>
              <a:gd name="T18" fmla="*/ 1665482 w 1539"/>
              <a:gd name="T19" fmla="*/ 1346947 h 2091"/>
              <a:gd name="T20" fmla="*/ 1593070 w 1539"/>
              <a:gd name="T21" fmla="*/ 1429078 h 2091"/>
              <a:gd name="T22" fmla="*/ 1158596 w 1539"/>
              <a:gd name="T23" fmla="*/ 1166259 h 2091"/>
              <a:gd name="T24" fmla="*/ 561195 w 1539"/>
              <a:gd name="T25" fmla="*/ 1018423 h 2091"/>
              <a:gd name="T26" fmla="*/ 398268 w 1539"/>
              <a:gd name="T27" fmla="*/ 936292 h 2091"/>
              <a:gd name="T28" fmla="*/ 162928 w 1539"/>
              <a:gd name="T29" fmla="*/ 821309 h 2091"/>
              <a:gd name="T30" fmla="*/ 0 w 1539"/>
              <a:gd name="T31" fmla="*/ 574916 h 2091"/>
              <a:gd name="T32" fmla="*/ 181031 w 1539"/>
              <a:gd name="T33" fmla="*/ 509212 h 2091"/>
              <a:gd name="T34" fmla="*/ 452577 w 1539"/>
              <a:gd name="T35" fmla="*/ 229967 h 2091"/>
              <a:gd name="T36" fmla="*/ 633607 w 1539"/>
              <a:gd name="T37" fmla="*/ 0 h 2091"/>
              <a:gd name="T38" fmla="*/ 669814 w 1539"/>
              <a:gd name="T39" fmla="*/ 279245 h 2091"/>
              <a:gd name="T40" fmla="*/ 1104287 w 1539"/>
              <a:gd name="T41" fmla="*/ 427081 h 2091"/>
              <a:gd name="T42" fmla="*/ 1574967 w 1539"/>
              <a:gd name="T43" fmla="*/ 574916 h 2091"/>
              <a:gd name="T44" fmla="*/ 1683586 w 1539"/>
              <a:gd name="T45" fmla="*/ 624195 h 2091"/>
              <a:gd name="T46" fmla="*/ 2154265 w 1539"/>
              <a:gd name="T47" fmla="*/ 804883 h 2091"/>
              <a:gd name="T48" fmla="*/ 2480121 w 1539"/>
              <a:gd name="T49" fmla="*/ 887014 h 2091"/>
              <a:gd name="T50" fmla="*/ 2190471 w 1539"/>
              <a:gd name="T51" fmla="*/ 1231964 h 2091"/>
              <a:gd name="T52" fmla="*/ 2371502 w 1539"/>
              <a:gd name="T53" fmla="*/ 1461930 h 2091"/>
              <a:gd name="T54" fmla="*/ 2317193 w 1539"/>
              <a:gd name="T55" fmla="*/ 1659045 h 2091"/>
              <a:gd name="T56" fmla="*/ 2914594 w 1539"/>
              <a:gd name="T57" fmla="*/ 2118978 h 2091"/>
              <a:gd name="T58" fmla="*/ 3077522 w 1539"/>
              <a:gd name="T59" fmla="*/ 2529632 h 2091"/>
              <a:gd name="T60" fmla="*/ 2534430 w 1539"/>
              <a:gd name="T61" fmla="*/ 2677468 h 2091"/>
              <a:gd name="T62" fmla="*/ 2824079 w 1539"/>
              <a:gd name="T63" fmla="*/ 3301663 h 2091"/>
              <a:gd name="T64" fmla="*/ 2425811 w 1539"/>
              <a:gd name="T65" fmla="*/ 3597334 h 2091"/>
              <a:gd name="T66" fmla="*/ 2299090 w 1539"/>
              <a:gd name="T67" fmla="*/ 3810875 h 20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9" h="2091">
                <a:moveTo>
                  <a:pt x="1134" y="2052"/>
                </a:moveTo>
                <a:cubicBezTo>
                  <a:pt x="1120" y="1997"/>
                  <a:pt x="1097" y="1980"/>
                  <a:pt x="1152" y="1944"/>
                </a:cubicBezTo>
                <a:cubicBezTo>
                  <a:pt x="1180" y="1902"/>
                  <a:pt x="1175" y="1899"/>
                  <a:pt x="1134" y="1872"/>
                </a:cubicBezTo>
                <a:cubicBezTo>
                  <a:pt x="1122" y="1854"/>
                  <a:pt x="1101" y="1839"/>
                  <a:pt x="1098" y="1818"/>
                </a:cubicBezTo>
                <a:cubicBezTo>
                  <a:pt x="1091" y="1764"/>
                  <a:pt x="1091" y="1727"/>
                  <a:pt x="1062" y="1683"/>
                </a:cubicBezTo>
                <a:cubicBezTo>
                  <a:pt x="1052" y="1641"/>
                  <a:pt x="1044" y="1626"/>
                  <a:pt x="1008" y="1602"/>
                </a:cubicBezTo>
                <a:cubicBezTo>
                  <a:pt x="987" y="1538"/>
                  <a:pt x="1017" y="1611"/>
                  <a:pt x="972" y="1557"/>
                </a:cubicBezTo>
                <a:cubicBezTo>
                  <a:pt x="951" y="1532"/>
                  <a:pt x="945" y="1494"/>
                  <a:pt x="927" y="1467"/>
                </a:cubicBezTo>
                <a:cubicBezTo>
                  <a:pt x="922" y="1443"/>
                  <a:pt x="913" y="1419"/>
                  <a:pt x="909" y="1395"/>
                </a:cubicBezTo>
                <a:cubicBezTo>
                  <a:pt x="897" y="1326"/>
                  <a:pt x="904" y="1282"/>
                  <a:pt x="855" y="1233"/>
                </a:cubicBezTo>
                <a:cubicBezTo>
                  <a:pt x="838" y="1183"/>
                  <a:pt x="848" y="1136"/>
                  <a:pt x="891" y="1107"/>
                </a:cubicBezTo>
                <a:cubicBezTo>
                  <a:pt x="888" y="1086"/>
                  <a:pt x="893" y="1062"/>
                  <a:pt x="882" y="1044"/>
                </a:cubicBezTo>
                <a:cubicBezTo>
                  <a:pt x="880" y="1041"/>
                  <a:pt x="815" y="1029"/>
                  <a:pt x="801" y="1026"/>
                </a:cubicBezTo>
                <a:cubicBezTo>
                  <a:pt x="833" y="978"/>
                  <a:pt x="849" y="981"/>
                  <a:pt x="909" y="972"/>
                </a:cubicBezTo>
                <a:cubicBezTo>
                  <a:pt x="934" y="964"/>
                  <a:pt x="948" y="964"/>
                  <a:pt x="963" y="936"/>
                </a:cubicBezTo>
                <a:cubicBezTo>
                  <a:pt x="972" y="919"/>
                  <a:pt x="981" y="882"/>
                  <a:pt x="981" y="882"/>
                </a:cubicBezTo>
                <a:cubicBezTo>
                  <a:pt x="966" y="759"/>
                  <a:pt x="994" y="841"/>
                  <a:pt x="945" y="792"/>
                </a:cubicBezTo>
                <a:cubicBezTo>
                  <a:pt x="937" y="784"/>
                  <a:pt x="935" y="772"/>
                  <a:pt x="927" y="765"/>
                </a:cubicBezTo>
                <a:cubicBezTo>
                  <a:pt x="911" y="751"/>
                  <a:pt x="873" y="729"/>
                  <a:pt x="873" y="729"/>
                </a:cubicBezTo>
                <a:cubicBezTo>
                  <a:pt x="858" y="732"/>
                  <a:pt x="841" y="730"/>
                  <a:pt x="828" y="738"/>
                </a:cubicBezTo>
                <a:cubicBezTo>
                  <a:pt x="820" y="743"/>
                  <a:pt x="825" y="758"/>
                  <a:pt x="819" y="765"/>
                </a:cubicBezTo>
                <a:cubicBezTo>
                  <a:pt x="812" y="773"/>
                  <a:pt x="801" y="777"/>
                  <a:pt x="792" y="783"/>
                </a:cubicBezTo>
                <a:cubicBezTo>
                  <a:pt x="751" y="773"/>
                  <a:pt x="708" y="766"/>
                  <a:pt x="675" y="738"/>
                </a:cubicBezTo>
                <a:cubicBezTo>
                  <a:pt x="640" y="708"/>
                  <a:pt x="617" y="662"/>
                  <a:pt x="576" y="639"/>
                </a:cubicBezTo>
                <a:cubicBezTo>
                  <a:pt x="517" y="606"/>
                  <a:pt x="408" y="615"/>
                  <a:pt x="360" y="612"/>
                </a:cubicBezTo>
                <a:cubicBezTo>
                  <a:pt x="333" y="594"/>
                  <a:pt x="302" y="581"/>
                  <a:pt x="279" y="558"/>
                </a:cubicBezTo>
                <a:cubicBezTo>
                  <a:pt x="270" y="549"/>
                  <a:pt x="263" y="537"/>
                  <a:pt x="252" y="531"/>
                </a:cubicBezTo>
                <a:cubicBezTo>
                  <a:pt x="235" y="522"/>
                  <a:pt x="198" y="513"/>
                  <a:pt x="198" y="513"/>
                </a:cubicBezTo>
                <a:cubicBezTo>
                  <a:pt x="91" y="433"/>
                  <a:pt x="254" y="546"/>
                  <a:pt x="99" y="477"/>
                </a:cubicBezTo>
                <a:cubicBezTo>
                  <a:pt x="89" y="473"/>
                  <a:pt x="88" y="458"/>
                  <a:pt x="81" y="450"/>
                </a:cubicBezTo>
                <a:cubicBezTo>
                  <a:pt x="73" y="440"/>
                  <a:pt x="63" y="432"/>
                  <a:pt x="54" y="423"/>
                </a:cubicBezTo>
                <a:cubicBezTo>
                  <a:pt x="42" y="386"/>
                  <a:pt x="22" y="348"/>
                  <a:pt x="0" y="315"/>
                </a:cubicBezTo>
                <a:cubicBezTo>
                  <a:pt x="12" y="309"/>
                  <a:pt x="24" y="302"/>
                  <a:pt x="36" y="297"/>
                </a:cubicBezTo>
                <a:cubicBezTo>
                  <a:pt x="54" y="290"/>
                  <a:pt x="90" y="279"/>
                  <a:pt x="90" y="279"/>
                </a:cubicBezTo>
                <a:cubicBezTo>
                  <a:pt x="118" y="238"/>
                  <a:pt x="160" y="222"/>
                  <a:pt x="189" y="180"/>
                </a:cubicBezTo>
                <a:cubicBezTo>
                  <a:pt x="201" y="162"/>
                  <a:pt x="213" y="144"/>
                  <a:pt x="225" y="126"/>
                </a:cubicBezTo>
                <a:cubicBezTo>
                  <a:pt x="231" y="117"/>
                  <a:pt x="243" y="99"/>
                  <a:pt x="243" y="99"/>
                </a:cubicBezTo>
                <a:cubicBezTo>
                  <a:pt x="256" y="49"/>
                  <a:pt x="262" y="18"/>
                  <a:pt x="315" y="0"/>
                </a:cubicBezTo>
                <a:cubicBezTo>
                  <a:pt x="351" y="12"/>
                  <a:pt x="366" y="27"/>
                  <a:pt x="378" y="63"/>
                </a:cubicBezTo>
                <a:cubicBezTo>
                  <a:pt x="359" y="92"/>
                  <a:pt x="344" y="120"/>
                  <a:pt x="333" y="153"/>
                </a:cubicBezTo>
                <a:cubicBezTo>
                  <a:pt x="336" y="162"/>
                  <a:pt x="334" y="174"/>
                  <a:pt x="342" y="180"/>
                </a:cubicBezTo>
                <a:cubicBezTo>
                  <a:pt x="385" y="211"/>
                  <a:pt x="500" y="222"/>
                  <a:pt x="549" y="234"/>
                </a:cubicBezTo>
                <a:cubicBezTo>
                  <a:pt x="566" y="285"/>
                  <a:pt x="587" y="302"/>
                  <a:pt x="639" y="315"/>
                </a:cubicBezTo>
                <a:cubicBezTo>
                  <a:pt x="707" y="298"/>
                  <a:pt x="711" y="297"/>
                  <a:pt x="783" y="315"/>
                </a:cubicBezTo>
                <a:cubicBezTo>
                  <a:pt x="792" y="321"/>
                  <a:pt x="800" y="328"/>
                  <a:pt x="810" y="333"/>
                </a:cubicBezTo>
                <a:cubicBezTo>
                  <a:pt x="818" y="337"/>
                  <a:pt x="829" y="337"/>
                  <a:pt x="837" y="342"/>
                </a:cubicBezTo>
                <a:cubicBezTo>
                  <a:pt x="877" y="365"/>
                  <a:pt x="891" y="385"/>
                  <a:pt x="936" y="396"/>
                </a:cubicBezTo>
                <a:cubicBezTo>
                  <a:pt x="972" y="420"/>
                  <a:pt x="1027" y="434"/>
                  <a:pt x="1071" y="441"/>
                </a:cubicBezTo>
                <a:cubicBezTo>
                  <a:pt x="1119" y="448"/>
                  <a:pt x="1215" y="459"/>
                  <a:pt x="1215" y="459"/>
                </a:cubicBezTo>
                <a:cubicBezTo>
                  <a:pt x="1221" y="468"/>
                  <a:pt x="1233" y="475"/>
                  <a:pt x="1233" y="486"/>
                </a:cubicBezTo>
                <a:cubicBezTo>
                  <a:pt x="1233" y="529"/>
                  <a:pt x="1202" y="564"/>
                  <a:pt x="1170" y="585"/>
                </a:cubicBezTo>
                <a:cubicBezTo>
                  <a:pt x="1155" y="629"/>
                  <a:pt x="1134" y="660"/>
                  <a:pt x="1089" y="675"/>
                </a:cubicBezTo>
                <a:cubicBezTo>
                  <a:pt x="1080" y="687"/>
                  <a:pt x="1066" y="696"/>
                  <a:pt x="1062" y="711"/>
                </a:cubicBezTo>
                <a:cubicBezTo>
                  <a:pt x="1048" y="767"/>
                  <a:pt x="1145" y="779"/>
                  <a:pt x="1179" y="801"/>
                </a:cubicBezTo>
                <a:cubicBezTo>
                  <a:pt x="1195" y="825"/>
                  <a:pt x="1227" y="870"/>
                  <a:pt x="1197" y="900"/>
                </a:cubicBezTo>
                <a:cubicBezTo>
                  <a:pt x="1186" y="911"/>
                  <a:pt x="1167" y="906"/>
                  <a:pt x="1152" y="909"/>
                </a:cubicBezTo>
                <a:cubicBezTo>
                  <a:pt x="1168" y="1105"/>
                  <a:pt x="1160" y="1043"/>
                  <a:pt x="1413" y="1053"/>
                </a:cubicBezTo>
                <a:cubicBezTo>
                  <a:pt x="1439" y="1093"/>
                  <a:pt x="1437" y="1113"/>
                  <a:pt x="1449" y="1161"/>
                </a:cubicBezTo>
                <a:cubicBezTo>
                  <a:pt x="1466" y="1230"/>
                  <a:pt x="1497" y="1294"/>
                  <a:pt x="1539" y="1350"/>
                </a:cubicBezTo>
                <a:cubicBezTo>
                  <a:pt x="1536" y="1362"/>
                  <a:pt x="1537" y="1376"/>
                  <a:pt x="1530" y="1386"/>
                </a:cubicBezTo>
                <a:cubicBezTo>
                  <a:pt x="1505" y="1423"/>
                  <a:pt x="1421" y="1422"/>
                  <a:pt x="1386" y="1431"/>
                </a:cubicBezTo>
                <a:cubicBezTo>
                  <a:pt x="1342" y="1442"/>
                  <a:pt x="1305" y="1458"/>
                  <a:pt x="1260" y="1467"/>
                </a:cubicBezTo>
                <a:cubicBezTo>
                  <a:pt x="1270" y="1496"/>
                  <a:pt x="1305" y="1548"/>
                  <a:pt x="1305" y="1548"/>
                </a:cubicBezTo>
                <a:cubicBezTo>
                  <a:pt x="1314" y="1648"/>
                  <a:pt x="1314" y="1749"/>
                  <a:pt x="1404" y="1809"/>
                </a:cubicBezTo>
                <a:cubicBezTo>
                  <a:pt x="1283" y="1870"/>
                  <a:pt x="1463" y="1784"/>
                  <a:pt x="1323" y="1836"/>
                </a:cubicBezTo>
                <a:cubicBezTo>
                  <a:pt x="1271" y="1856"/>
                  <a:pt x="1234" y="1929"/>
                  <a:pt x="1206" y="1971"/>
                </a:cubicBezTo>
                <a:cubicBezTo>
                  <a:pt x="1187" y="2000"/>
                  <a:pt x="1176" y="2030"/>
                  <a:pt x="1161" y="2061"/>
                </a:cubicBezTo>
                <a:cubicBezTo>
                  <a:pt x="1156" y="2071"/>
                  <a:pt x="1153" y="2091"/>
                  <a:pt x="1143" y="2088"/>
                </a:cubicBezTo>
                <a:cubicBezTo>
                  <a:pt x="1131" y="2084"/>
                  <a:pt x="1137" y="2064"/>
                  <a:pt x="1134" y="205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4032250" y="2133600"/>
            <a:ext cx="2916238" cy="4735513"/>
          </a:xfrm>
          <a:custGeom>
            <a:avLst/>
            <a:gdLst>
              <a:gd name="T0" fmla="*/ 316491 w 1806"/>
              <a:gd name="T1" fmla="*/ 158437 h 2959"/>
              <a:gd name="T2" fmla="*/ 360089 w 1806"/>
              <a:gd name="T3" fmla="*/ 360085 h 2959"/>
              <a:gd name="T4" fmla="*/ 171163 w 1806"/>
              <a:gd name="T5" fmla="*/ 633749 h 2959"/>
              <a:gd name="T6" fmla="*/ 142098 w 1806"/>
              <a:gd name="T7" fmla="*/ 792186 h 2959"/>
              <a:gd name="T8" fmla="*/ 113032 w 1806"/>
              <a:gd name="T9" fmla="*/ 1065851 h 2959"/>
              <a:gd name="T10" fmla="*/ 243827 w 1806"/>
              <a:gd name="T11" fmla="*/ 1440339 h 2959"/>
              <a:gd name="T12" fmla="*/ 54901 w 1806"/>
              <a:gd name="T13" fmla="*/ 1958860 h 2959"/>
              <a:gd name="T14" fmla="*/ 69434 w 1806"/>
              <a:gd name="T15" fmla="*/ 2520592 h 2959"/>
              <a:gd name="T16" fmla="*/ 98500 w 1806"/>
              <a:gd name="T17" fmla="*/ 2837467 h 2959"/>
              <a:gd name="T18" fmla="*/ 142098 w 1806"/>
              <a:gd name="T19" fmla="*/ 3010308 h 2959"/>
              <a:gd name="T20" fmla="*/ 127565 w 1806"/>
              <a:gd name="T21" fmla="*/ 3341585 h 2959"/>
              <a:gd name="T22" fmla="*/ 142098 w 1806"/>
              <a:gd name="T23" fmla="*/ 3629653 h 2959"/>
              <a:gd name="T24" fmla="*/ 301958 w 1806"/>
              <a:gd name="T25" fmla="*/ 4191385 h 2959"/>
              <a:gd name="T26" fmla="*/ 432753 w 1806"/>
              <a:gd name="T27" fmla="*/ 4119368 h 2959"/>
              <a:gd name="T28" fmla="*/ 796072 w 1806"/>
              <a:gd name="T29" fmla="*/ 4234595 h 2959"/>
              <a:gd name="T30" fmla="*/ 1057661 w 1806"/>
              <a:gd name="T31" fmla="*/ 4335419 h 2959"/>
              <a:gd name="T32" fmla="*/ 1319251 w 1806"/>
              <a:gd name="T33" fmla="*/ 4522663 h 2959"/>
              <a:gd name="T34" fmla="*/ 1450045 w 1806"/>
              <a:gd name="T35" fmla="*/ 4724310 h 2959"/>
              <a:gd name="T36" fmla="*/ 1493643 w 1806"/>
              <a:gd name="T37" fmla="*/ 4565873 h 2959"/>
              <a:gd name="T38" fmla="*/ 1769766 w 1806"/>
              <a:gd name="T39" fmla="*/ 4436243 h 2959"/>
              <a:gd name="T40" fmla="*/ 2002290 w 1806"/>
              <a:gd name="T41" fmla="*/ 4119368 h 2959"/>
              <a:gd name="T42" fmla="*/ 2598132 w 1806"/>
              <a:gd name="T43" fmla="*/ 3860107 h 2959"/>
              <a:gd name="T44" fmla="*/ 2903320 w 1806"/>
              <a:gd name="T45" fmla="*/ 3644056 h 2959"/>
              <a:gd name="T46" fmla="*/ 2627198 w 1806"/>
              <a:gd name="T47" fmla="*/ 3528829 h 2959"/>
              <a:gd name="T48" fmla="*/ 2220281 w 1806"/>
              <a:gd name="T49" fmla="*/ 3312779 h 2959"/>
              <a:gd name="T50" fmla="*/ 1624438 w 1806"/>
              <a:gd name="T51" fmla="*/ 3096728 h 2959"/>
              <a:gd name="T52" fmla="*/ 1755233 w 1806"/>
              <a:gd name="T53" fmla="*/ 2318945 h 2959"/>
              <a:gd name="T54" fmla="*/ 1638971 w 1806"/>
              <a:gd name="T55" fmla="*/ 1786020 h 2959"/>
              <a:gd name="T56" fmla="*/ 1391914 w 1806"/>
              <a:gd name="T57" fmla="*/ 1440339 h 2959"/>
              <a:gd name="T58" fmla="*/ 1290185 w 1806"/>
              <a:gd name="T59" fmla="*/ 748976 h 2959"/>
              <a:gd name="T60" fmla="*/ 1261120 w 1806"/>
              <a:gd name="T61" fmla="*/ 720169 h 2959"/>
              <a:gd name="T62" fmla="*/ 1406447 w 1806"/>
              <a:gd name="T63" fmla="*/ 360085 h 2959"/>
              <a:gd name="T64" fmla="*/ 1115792 w 1806"/>
              <a:gd name="T65" fmla="*/ 388891 h 2959"/>
              <a:gd name="T66" fmla="*/ 970465 w 1806"/>
              <a:gd name="T67" fmla="*/ 302471 h 2959"/>
              <a:gd name="T68" fmla="*/ 868735 w 1806"/>
              <a:gd name="T69" fmla="*/ 230454 h 2959"/>
              <a:gd name="T70" fmla="*/ 549015 w 1806"/>
              <a:gd name="T71" fmla="*/ 57614 h 29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06" h="2959">
                <a:moveTo>
                  <a:pt x="268" y="0"/>
                </a:moveTo>
                <a:cubicBezTo>
                  <a:pt x="227" y="27"/>
                  <a:pt x="222" y="60"/>
                  <a:pt x="196" y="99"/>
                </a:cubicBezTo>
                <a:cubicBezTo>
                  <a:pt x="199" y="123"/>
                  <a:pt x="200" y="147"/>
                  <a:pt x="205" y="171"/>
                </a:cubicBezTo>
                <a:cubicBezTo>
                  <a:pt x="209" y="190"/>
                  <a:pt x="223" y="225"/>
                  <a:pt x="223" y="225"/>
                </a:cubicBezTo>
                <a:cubicBezTo>
                  <a:pt x="195" y="267"/>
                  <a:pt x="179" y="305"/>
                  <a:pt x="142" y="342"/>
                </a:cubicBezTo>
                <a:cubicBezTo>
                  <a:pt x="121" y="425"/>
                  <a:pt x="151" y="339"/>
                  <a:pt x="106" y="396"/>
                </a:cubicBezTo>
                <a:cubicBezTo>
                  <a:pt x="93" y="412"/>
                  <a:pt x="90" y="433"/>
                  <a:pt x="79" y="450"/>
                </a:cubicBezTo>
                <a:cubicBezTo>
                  <a:pt x="82" y="465"/>
                  <a:pt x="83" y="481"/>
                  <a:pt x="88" y="495"/>
                </a:cubicBezTo>
                <a:cubicBezTo>
                  <a:pt x="92" y="505"/>
                  <a:pt x="105" y="511"/>
                  <a:pt x="106" y="522"/>
                </a:cubicBezTo>
                <a:cubicBezTo>
                  <a:pt x="112" y="603"/>
                  <a:pt x="90" y="606"/>
                  <a:pt x="70" y="666"/>
                </a:cubicBezTo>
                <a:cubicBezTo>
                  <a:pt x="103" y="764"/>
                  <a:pt x="50" y="615"/>
                  <a:pt x="97" y="720"/>
                </a:cubicBezTo>
                <a:cubicBezTo>
                  <a:pt x="123" y="778"/>
                  <a:pt x="141" y="838"/>
                  <a:pt x="151" y="900"/>
                </a:cubicBezTo>
                <a:cubicBezTo>
                  <a:pt x="144" y="1024"/>
                  <a:pt x="164" y="1080"/>
                  <a:pt x="70" y="1143"/>
                </a:cubicBezTo>
                <a:cubicBezTo>
                  <a:pt x="49" y="1207"/>
                  <a:pt x="63" y="1181"/>
                  <a:pt x="34" y="1224"/>
                </a:cubicBezTo>
                <a:cubicBezTo>
                  <a:pt x="23" y="1358"/>
                  <a:pt x="0" y="1343"/>
                  <a:pt x="16" y="1485"/>
                </a:cubicBezTo>
                <a:cubicBezTo>
                  <a:pt x="17" y="1498"/>
                  <a:pt x="40" y="1573"/>
                  <a:pt x="43" y="1575"/>
                </a:cubicBezTo>
                <a:cubicBezTo>
                  <a:pt x="61" y="1587"/>
                  <a:pt x="97" y="1611"/>
                  <a:pt x="97" y="1611"/>
                </a:cubicBezTo>
                <a:cubicBezTo>
                  <a:pt x="137" y="1671"/>
                  <a:pt x="116" y="1736"/>
                  <a:pt x="61" y="1773"/>
                </a:cubicBezTo>
                <a:cubicBezTo>
                  <a:pt x="64" y="1800"/>
                  <a:pt x="63" y="1828"/>
                  <a:pt x="70" y="1854"/>
                </a:cubicBezTo>
                <a:cubicBezTo>
                  <a:pt x="73" y="1864"/>
                  <a:pt x="83" y="1871"/>
                  <a:pt x="88" y="1881"/>
                </a:cubicBezTo>
                <a:cubicBezTo>
                  <a:pt x="106" y="1917"/>
                  <a:pt x="119" y="1955"/>
                  <a:pt x="142" y="1989"/>
                </a:cubicBezTo>
                <a:cubicBezTo>
                  <a:pt x="96" y="2035"/>
                  <a:pt x="121" y="2005"/>
                  <a:pt x="79" y="2088"/>
                </a:cubicBezTo>
                <a:cubicBezTo>
                  <a:pt x="73" y="2100"/>
                  <a:pt x="61" y="2124"/>
                  <a:pt x="61" y="2124"/>
                </a:cubicBezTo>
                <a:cubicBezTo>
                  <a:pt x="67" y="2178"/>
                  <a:pt x="71" y="2218"/>
                  <a:pt x="88" y="2268"/>
                </a:cubicBezTo>
                <a:cubicBezTo>
                  <a:pt x="96" y="2388"/>
                  <a:pt x="106" y="2508"/>
                  <a:pt x="115" y="2628"/>
                </a:cubicBezTo>
                <a:cubicBezTo>
                  <a:pt x="139" y="2625"/>
                  <a:pt x="164" y="2627"/>
                  <a:pt x="187" y="2619"/>
                </a:cubicBezTo>
                <a:cubicBezTo>
                  <a:pt x="199" y="2615"/>
                  <a:pt x="203" y="2598"/>
                  <a:pt x="214" y="2592"/>
                </a:cubicBezTo>
                <a:cubicBezTo>
                  <a:pt x="231" y="2583"/>
                  <a:pt x="268" y="2574"/>
                  <a:pt x="268" y="2574"/>
                </a:cubicBezTo>
                <a:cubicBezTo>
                  <a:pt x="316" y="2577"/>
                  <a:pt x="365" y="2572"/>
                  <a:pt x="412" y="2583"/>
                </a:cubicBezTo>
                <a:cubicBezTo>
                  <a:pt x="467" y="2595"/>
                  <a:pt x="457" y="2622"/>
                  <a:pt x="493" y="2646"/>
                </a:cubicBezTo>
                <a:cubicBezTo>
                  <a:pt x="523" y="2666"/>
                  <a:pt x="567" y="2662"/>
                  <a:pt x="601" y="2673"/>
                </a:cubicBezTo>
                <a:cubicBezTo>
                  <a:pt x="687" y="2759"/>
                  <a:pt x="577" y="2657"/>
                  <a:pt x="655" y="2709"/>
                </a:cubicBezTo>
                <a:cubicBezTo>
                  <a:pt x="666" y="2716"/>
                  <a:pt x="672" y="2728"/>
                  <a:pt x="682" y="2736"/>
                </a:cubicBezTo>
                <a:cubicBezTo>
                  <a:pt x="724" y="2771"/>
                  <a:pt x="774" y="2793"/>
                  <a:pt x="817" y="2826"/>
                </a:cubicBezTo>
                <a:cubicBezTo>
                  <a:pt x="847" y="2915"/>
                  <a:pt x="797" y="2779"/>
                  <a:pt x="853" y="2880"/>
                </a:cubicBezTo>
                <a:cubicBezTo>
                  <a:pt x="897" y="2959"/>
                  <a:pt x="842" y="2915"/>
                  <a:pt x="898" y="2952"/>
                </a:cubicBezTo>
                <a:cubicBezTo>
                  <a:pt x="913" y="2949"/>
                  <a:pt x="930" y="2951"/>
                  <a:pt x="943" y="2943"/>
                </a:cubicBezTo>
                <a:cubicBezTo>
                  <a:pt x="973" y="2923"/>
                  <a:pt x="936" y="2870"/>
                  <a:pt x="925" y="2853"/>
                </a:cubicBezTo>
                <a:cubicBezTo>
                  <a:pt x="942" y="2801"/>
                  <a:pt x="923" y="2832"/>
                  <a:pt x="1006" y="2817"/>
                </a:cubicBezTo>
                <a:cubicBezTo>
                  <a:pt x="1040" y="2811"/>
                  <a:pt x="1065" y="2785"/>
                  <a:pt x="1096" y="2772"/>
                </a:cubicBezTo>
                <a:cubicBezTo>
                  <a:pt x="1141" y="2754"/>
                  <a:pt x="1186" y="2751"/>
                  <a:pt x="1231" y="2736"/>
                </a:cubicBezTo>
                <a:cubicBezTo>
                  <a:pt x="1276" y="2677"/>
                  <a:pt x="1257" y="2642"/>
                  <a:pt x="1240" y="2574"/>
                </a:cubicBezTo>
                <a:cubicBezTo>
                  <a:pt x="1267" y="2440"/>
                  <a:pt x="1406" y="2489"/>
                  <a:pt x="1528" y="2484"/>
                </a:cubicBezTo>
                <a:cubicBezTo>
                  <a:pt x="1558" y="2464"/>
                  <a:pt x="1577" y="2428"/>
                  <a:pt x="1609" y="2412"/>
                </a:cubicBezTo>
                <a:cubicBezTo>
                  <a:pt x="1742" y="2345"/>
                  <a:pt x="1541" y="2449"/>
                  <a:pt x="1681" y="2367"/>
                </a:cubicBezTo>
                <a:cubicBezTo>
                  <a:pt x="1744" y="2330"/>
                  <a:pt x="1760" y="2334"/>
                  <a:pt x="1798" y="2277"/>
                </a:cubicBezTo>
                <a:cubicBezTo>
                  <a:pt x="1795" y="2259"/>
                  <a:pt x="1806" y="2230"/>
                  <a:pt x="1789" y="2223"/>
                </a:cubicBezTo>
                <a:cubicBezTo>
                  <a:pt x="1739" y="2201"/>
                  <a:pt x="1674" y="2231"/>
                  <a:pt x="1627" y="2205"/>
                </a:cubicBezTo>
                <a:cubicBezTo>
                  <a:pt x="1563" y="2169"/>
                  <a:pt x="1519" y="2124"/>
                  <a:pt x="1447" y="2106"/>
                </a:cubicBezTo>
                <a:cubicBezTo>
                  <a:pt x="1371" y="2030"/>
                  <a:pt x="1478" y="2127"/>
                  <a:pt x="1375" y="2070"/>
                </a:cubicBezTo>
                <a:cubicBezTo>
                  <a:pt x="1335" y="2048"/>
                  <a:pt x="1334" y="2023"/>
                  <a:pt x="1285" y="2007"/>
                </a:cubicBezTo>
                <a:cubicBezTo>
                  <a:pt x="1201" y="1923"/>
                  <a:pt x="1037" y="2060"/>
                  <a:pt x="1006" y="1935"/>
                </a:cubicBezTo>
                <a:cubicBezTo>
                  <a:pt x="1033" y="1827"/>
                  <a:pt x="1088" y="1734"/>
                  <a:pt x="1123" y="1629"/>
                </a:cubicBezTo>
                <a:cubicBezTo>
                  <a:pt x="1115" y="1567"/>
                  <a:pt x="1102" y="1509"/>
                  <a:pt x="1087" y="1449"/>
                </a:cubicBezTo>
                <a:cubicBezTo>
                  <a:pt x="1082" y="1369"/>
                  <a:pt x="1104" y="1311"/>
                  <a:pt x="1042" y="1269"/>
                </a:cubicBezTo>
                <a:cubicBezTo>
                  <a:pt x="1038" y="1244"/>
                  <a:pt x="1021" y="1133"/>
                  <a:pt x="1015" y="1116"/>
                </a:cubicBezTo>
                <a:cubicBezTo>
                  <a:pt x="1000" y="1073"/>
                  <a:pt x="962" y="1042"/>
                  <a:pt x="934" y="1008"/>
                </a:cubicBezTo>
                <a:cubicBezTo>
                  <a:pt x="904" y="971"/>
                  <a:pt x="899" y="937"/>
                  <a:pt x="862" y="900"/>
                </a:cubicBezTo>
                <a:cubicBezTo>
                  <a:pt x="848" y="858"/>
                  <a:pt x="833" y="811"/>
                  <a:pt x="808" y="774"/>
                </a:cubicBezTo>
                <a:cubicBezTo>
                  <a:pt x="805" y="672"/>
                  <a:pt x="814" y="569"/>
                  <a:pt x="799" y="468"/>
                </a:cubicBezTo>
                <a:cubicBezTo>
                  <a:pt x="797" y="456"/>
                  <a:pt x="772" y="486"/>
                  <a:pt x="763" y="477"/>
                </a:cubicBezTo>
                <a:cubicBezTo>
                  <a:pt x="755" y="469"/>
                  <a:pt x="772" y="456"/>
                  <a:pt x="781" y="450"/>
                </a:cubicBezTo>
                <a:cubicBezTo>
                  <a:pt x="815" y="428"/>
                  <a:pt x="855" y="428"/>
                  <a:pt x="889" y="405"/>
                </a:cubicBezTo>
                <a:cubicBezTo>
                  <a:pt x="935" y="336"/>
                  <a:pt x="954" y="281"/>
                  <a:pt x="871" y="225"/>
                </a:cubicBezTo>
                <a:cubicBezTo>
                  <a:pt x="830" y="163"/>
                  <a:pt x="843" y="169"/>
                  <a:pt x="763" y="180"/>
                </a:cubicBezTo>
                <a:cubicBezTo>
                  <a:pt x="724" y="219"/>
                  <a:pt x="746" y="229"/>
                  <a:pt x="691" y="243"/>
                </a:cubicBezTo>
                <a:cubicBezTo>
                  <a:pt x="567" y="181"/>
                  <a:pt x="737" y="271"/>
                  <a:pt x="628" y="198"/>
                </a:cubicBezTo>
                <a:cubicBezTo>
                  <a:pt x="620" y="193"/>
                  <a:pt x="610" y="193"/>
                  <a:pt x="601" y="189"/>
                </a:cubicBezTo>
                <a:cubicBezTo>
                  <a:pt x="589" y="184"/>
                  <a:pt x="576" y="179"/>
                  <a:pt x="565" y="171"/>
                </a:cubicBezTo>
                <a:cubicBezTo>
                  <a:pt x="555" y="164"/>
                  <a:pt x="548" y="152"/>
                  <a:pt x="538" y="144"/>
                </a:cubicBezTo>
                <a:cubicBezTo>
                  <a:pt x="530" y="137"/>
                  <a:pt x="520" y="132"/>
                  <a:pt x="511" y="126"/>
                </a:cubicBezTo>
                <a:cubicBezTo>
                  <a:pt x="466" y="59"/>
                  <a:pt x="414" y="45"/>
                  <a:pt x="340" y="36"/>
                </a:cubicBezTo>
                <a:cubicBezTo>
                  <a:pt x="296" y="21"/>
                  <a:pt x="321" y="32"/>
                  <a:pt x="268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2124075" y="1125538"/>
            <a:ext cx="2592388" cy="4751387"/>
          </a:xfrm>
          <a:custGeom>
            <a:avLst/>
            <a:gdLst>
              <a:gd name="T0" fmla="*/ 2179512 w 1306"/>
              <a:gd name="T1" fmla="*/ 4648451 h 2908"/>
              <a:gd name="T2" fmla="*/ 2000863 w 1306"/>
              <a:gd name="T3" fmla="*/ 4574926 h 2908"/>
              <a:gd name="T4" fmla="*/ 1875809 w 1306"/>
              <a:gd name="T5" fmla="*/ 4442580 h 2908"/>
              <a:gd name="T6" fmla="*/ 1857944 w 1306"/>
              <a:gd name="T7" fmla="*/ 4398464 h 2908"/>
              <a:gd name="T8" fmla="*/ 1804350 w 1306"/>
              <a:gd name="T9" fmla="*/ 4369054 h 2908"/>
              <a:gd name="T10" fmla="*/ 1589972 w 1306"/>
              <a:gd name="T11" fmla="*/ 4222003 h 2908"/>
              <a:gd name="T12" fmla="*/ 1357728 w 1306"/>
              <a:gd name="T13" fmla="*/ 4104362 h 2908"/>
              <a:gd name="T14" fmla="*/ 1304134 w 1306"/>
              <a:gd name="T15" fmla="*/ 4060246 h 2908"/>
              <a:gd name="T16" fmla="*/ 1321999 w 1306"/>
              <a:gd name="T17" fmla="*/ 3986721 h 2908"/>
              <a:gd name="T18" fmla="*/ 1304134 w 1306"/>
              <a:gd name="T19" fmla="*/ 3854375 h 2908"/>
              <a:gd name="T20" fmla="*/ 1125485 w 1306"/>
              <a:gd name="T21" fmla="*/ 3810259 h 2908"/>
              <a:gd name="T22" fmla="*/ 1054026 w 1306"/>
              <a:gd name="T23" fmla="*/ 3560272 h 2908"/>
              <a:gd name="T24" fmla="*/ 1143350 w 1306"/>
              <a:gd name="T25" fmla="*/ 3369106 h 2908"/>
              <a:gd name="T26" fmla="*/ 964702 w 1306"/>
              <a:gd name="T27" fmla="*/ 3177939 h 2908"/>
              <a:gd name="T28" fmla="*/ 1107621 w 1306"/>
              <a:gd name="T29" fmla="*/ 2972068 h 2908"/>
              <a:gd name="T30" fmla="*/ 1196945 w 1306"/>
              <a:gd name="T31" fmla="*/ 2427978 h 2908"/>
              <a:gd name="T32" fmla="*/ 1250539 w 1306"/>
              <a:gd name="T33" fmla="*/ 2236812 h 2908"/>
              <a:gd name="T34" fmla="*/ 1357728 w 1306"/>
              <a:gd name="T35" fmla="*/ 2177991 h 2908"/>
              <a:gd name="T36" fmla="*/ 1286269 w 1306"/>
              <a:gd name="T37" fmla="*/ 1986825 h 2908"/>
              <a:gd name="T38" fmla="*/ 1304134 w 1306"/>
              <a:gd name="T39" fmla="*/ 1766248 h 2908"/>
              <a:gd name="T40" fmla="*/ 1339864 w 1306"/>
              <a:gd name="T41" fmla="*/ 1722133 h 2908"/>
              <a:gd name="T42" fmla="*/ 1036161 w 1306"/>
              <a:gd name="T43" fmla="*/ 1560376 h 2908"/>
              <a:gd name="T44" fmla="*/ 643135 w 1306"/>
              <a:gd name="T45" fmla="*/ 1486851 h 2908"/>
              <a:gd name="T46" fmla="*/ 446621 w 1306"/>
              <a:gd name="T47" fmla="*/ 1325095 h 2908"/>
              <a:gd name="T48" fmla="*/ 285838 w 1306"/>
              <a:gd name="T49" fmla="*/ 1207454 h 2908"/>
              <a:gd name="T50" fmla="*/ 142919 w 1306"/>
              <a:gd name="T51" fmla="*/ 1089813 h 2908"/>
              <a:gd name="T52" fmla="*/ 0 w 1306"/>
              <a:gd name="T53" fmla="*/ 986877 h 2908"/>
              <a:gd name="T54" fmla="*/ 71459 w 1306"/>
              <a:gd name="T55" fmla="*/ 795710 h 2908"/>
              <a:gd name="T56" fmla="*/ 464486 w 1306"/>
              <a:gd name="T57" fmla="*/ 104570 h 2908"/>
              <a:gd name="T58" fmla="*/ 607405 w 1306"/>
              <a:gd name="T59" fmla="*/ 31044 h 2908"/>
              <a:gd name="T60" fmla="*/ 660999 w 1306"/>
              <a:gd name="T61" fmla="*/ 16339 h 2908"/>
              <a:gd name="T62" fmla="*/ 732459 w 1306"/>
              <a:gd name="T63" fmla="*/ 133980 h 2908"/>
              <a:gd name="T64" fmla="*/ 893242 w 1306"/>
              <a:gd name="T65" fmla="*/ 236916 h 2908"/>
              <a:gd name="T66" fmla="*/ 946837 w 1306"/>
              <a:gd name="T67" fmla="*/ 281031 h 2908"/>
              <a:gd name="T68" fmla="*/ 1054026 w 1306"/>
              <a:gd name="T69" fmla="*/ 339852 h 2908"/>
              <a:gd name="T70" fmla="*/ 1304134 w 1306"/>
              <a:gd name="T71" fmla="*/ 575134 h 2908"/>
              <a:gd name="T72" fmla="*/ 1536377 w 1306"/>
              <a:gd name="T73" fmla="*/ 589839 h 2908"/>
              <a:gd name="T74" fmla="*/ 1625701 w 1306"/>
              <a:gd name="T75" fmla="*/ 781005 h 2908"/>
              <a:gd name="T76" fmla="*/ 1929404 w 1306"/>
              <a:gd name="T77" fmla="*/ 942761 h 2908"/>
              <a:gd name="T78" fmla="*/ 2143782 w 1306"/>
              <a:gd name="T79" fmla="*/ 1016287 h 2908"/>
              <a:gd name="T80" fmla="*/ 2286701 w 1306"/>
              <a:gd name="T81" fmla="*/ 1045697 h 2908"/>
              <a:gd name="T82" fmla="*/ 2536808 w 1306"/>
              <a:gd name="T83" fmla="*/ 1148633 h 2908"/>
              <a:gd name="T84" fmla="*/ 2536808 w 1306"/>
              <a:gd name="T85" fmla="*/ 1310389 h 2908"/>
              <a:gd name="T86" fmla="*/ 2429619 w 1306"/>
              <a:gd name="T87" fmla="*/ 1575082 h 2908"/>
              <a:gd name="T88" fmla="*/ 2411755 w 1306"/>
              <a:gd name="T89" fmla="*/ 1619197 h 2908"/>
              <a:gd name="T90" fmla="*/ 2376025 w 1306"/>
              <a:gd name="T91" fmla="*/ 1663312 h 2908"/>
              <a:gd name="T92" fmla="*/ 2286701 w 1306"/>
              <a:gd name="T93" fmla="*/ 1795658 h 2908"/>
              <a:gd name="T94" fmla="*/ 2322430 w 1306"/>
              <a:gd name="T95" fmla="*/ 2369158 h 2908"/>
              <a:gd name="T96" fmla="*/ 2393890 w 1306"/>
              <a:gd name="T97" fmla="*/ 2545619 h 2908"/>
              <a:gd name="T98" fmla="*/ 2429619 w 1306"/>
              <a:gd name="T99" fmla="*/ 2633850 h 2908"/>
              <a:gd name="T100" fmla="*/ 2304565 w 1306"/>
              <a:gd name="T101" fmla="*/ 2913247 h 2908"/>
              <a:gd name="T102" fmla="*/ 2197376 w 1306"/>
              <a:gd name="T103" fmla="*/ 3075004 h 2908"/>
              <a:gd name="T104" fmla="*/ 2179512 w 1306"/>
              <a:gd name="T105" fmla="*/ 3677913 h 2908"/>
              <a:gd name="T106" fmla="*/ 2322430 w 1306"/>
              <a:gd name="T107" fmla="*/ 3810259 h 2908"/>
              <a:gd name="T108" fmla="*/ 2286701 w 1306"/>
              <a:gd name="T109" fmla="*/ 4030836 h 2908"/>
              <a:gd name="T110" fmla="*/ 2393890 w 1306"/>
              <a:gd name="T111" fmla="*/ 4369054 h 2908"/>
              <a:gd name="T112" fmla="*/ 2322430 w 1306"/>
              <a:gd name="T113" fmla="*/ 4457285 h 2908"/>
              <a:gd name="T114" fmla="*/ 2250971 w 1306"/>
              <a:gd name="T115" fmla="*/ 4545515 h 2908"/>
              <a:gd name="T116" fmla="*/ 2179512 w 1306"/>
              <a:gd name="T117" fmla="*/ 4648451 h 29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06" h="2908">
                <a:moveTo>
                  <a:pt x="1098" y="2845"/>
                </a:moveTo>
                <a:cubicBezTo>
                  <a:pt x="1049" y="2833"/>
                  <a:pt x="1052" y="2815"/>
                  <a:pt x="1008" y="2800"/>
                </a:cubicBezTo>
                <a:cubicBezTo>
                  <a:pt x="989" y="2771"/>
                  <a:pt x="960" y="2750"/>
                  <a:pt x="945" y="2719"/>
                </a:cubicBezTo>
                <a:cubicBezTo>
                  <a:pt x="941" y="2711"/>
                  <a:pt x="942" y="2699"/>
                  <a:pt x="936" y="2692"/>
                </a:cubicBezTo>
                <a:cubicBezTo>
                  <a:pt x="929" y="2684"/>
                  <a:pt x="917" y="2681"/>
                  <a:pt x="909" y="2674"/>
                </a:cubicBezTo>
                <a:cubicBezTo>
                  <a:pt x="805" y="2582"/>
                  <a:pt x="906" y="2654"/>
                  <a:pt x="801" y="2584"/>
                </a:cubicBezTo>
                <a:cubicBezTo>
                  <a:pt x="762" y="2558"/>
                  <a:pt x="729" y="2527"/>
                  <a:pt x="684" y="2512"/>
                </a:cubicBezTo>
                <a:cubicBezTo>
                  <a:pt x="675" y="2503"/>
                  <a:pt x="660" y="2497"/>
                  <a:pt x="657" y="2485"/>
                </a:cubicBezTo>
                <a:cubicBezTo>
                  <a:pt x="653" y="2470"/>
                  <a:pt x="666" y="2455"/>
                  <a:pt x="666" y="2440"/>
                </a:cubicBezTo>
                <a:cubicBezTo>
                  <a:pt x="666" y="2413"/>
                  <a:pt x="660" y="2386"/>
                  <a:pt x="657" y="2359"/>
                </a:cubicBezTo>
                <a:cubicBezTo>
                  <a:pt x="612" y="2370"/>
                  <a:pt x="594" y="2372"/>
                  <a:pt x="567" y="2332"/>
                </a:cubicBezTo>
                <a:cubicBezTo>
                  <a:pt x="560" y="2258"/>
                  <a:pt x="567" y="2233"/>
                  <a:pt x="531" y="2179"/>
                </a:cubicBezTo>
                <a:cubicBezTo>
                  <a:pt x="542" y="2136"/>
                  <a:pt x="562" y="2103"/>
                  <a:pt x="576" y="2062"/>
                </a:cubicBezTo>
                <a:cubicBezTo>
                  <a:pt x="561" y="1986"/>
                  <a:pt x="536" y="1995"/>
                  <a:pt x="486" y="1945"/>
                </a:cubicBezTo>
                <a:cubicBezTo>
                  <a:pt x="464" y="1878"/>
                  <a:pt x="517" y="1860"/>
                  <a:pt x="558" y="1819"/>
                </a:cubicBezTo>
                <a:cubicBezTo>
                  <a:pt x="594" y="1712"/>
                  <a:pt x="588" y="1597"/>
                  <a:pt x="603" y="1486"/>
                </a:cubicBezTo>
                <a:cubicBezTo>
                  <a:pt x="607" y="1456"/>
                  <a:pt x="624" y="1392"/>
                  <a:pt x="630" y="1369"/>
                </a:cubicBezTo>
                <a:cubicBezTo>
                  <a:pt x="635" y="1348"/>
                  <a:pt x="684" y="1333"/>
                  <a:pt x="684" y="1333"/>
                </a:cubicBezTo>
                <a:cubicBezTo>
                  <a:pt x="677" y="1281"/>
                  <a:pt x="676" y="1257"/>
                  <a:pt x="648" y="1216"/>
                </a:cubicBezTo>
                <a:cubicBezTo>
                  <a:pt x="651" y="1171"/>
                  <a:pt x="650" y="1125"/>
                  <a:pt x="657" y="1081"/>
                </a:cubicBezTo>
                <a:cubicBezTo>
                  <a:pt x="659" y="1070"/>
                  <a:pt x="673" y="1065"/>
                  <a:pt x="675" y="1054"/>
                </a:cubicBezTo>
                <a:cubicBezTo>
                  <a:pt x="686" y="986"/>
                  <a:pt x="561" y="968"/>
                  <a:pt x="522" y="955"/>
                </a:cubicBezTo>
                <a:cubicBezTo>
                  <a:pt x="462" y="895"/>
                  <a:pt x="425" y="916"/>
                  <a:pt x="324" y="910"/>
                </a:cubicBezTo>
                <a:cubicBezTo>
                  <a:pt x="282" y="882"/>
                  <a:pt x="269" y="840"/>
                  <a:pt x="225" y="811"/>
                </a:cubicBezTo>
                <a:cubicBezTo>
                  <a:pt x="193" y="789"/>
                  <a:pt x="169" y="776"/>
                  <a:pt x="144" y="739"/>
                </a:cubicBezTo>
                <a:cubicBezTo>
                  <a:pt x="123" y="708"/>
                  <a:pt x="103" y="688"/>
                  <a:pt x="72" y="667"/>
                </a:cubicBezTo>
                <a:cubicBezTo>
                  <a:pt x="50" y="635"/>
                  <a:pt x="28" y="632"/>
                  <a:pt x="0" y="604"/>
                </a:cubicBezTo>
                <a:cubicBezTo>
                  <a:pt x="7" y="552"/>
                  <a:pt x="8" y="528"/>
                  <a:pt x="36" y="487"/>
                </a:cubicBezTo>
                <a:cubicBezTo>
                  <a:pt x="47" y="326"/>
                  <a:pt x="75" y="143"/>
                  <a:pt x="234" y="64"/>
                </a:cubicBezTo>
                <a:cubicBezTo>
                  <a:pt x="263" y="21"/>
                  <a:pt x="242" y="40"/>
                  <a:pt x="306" y="19"/>
                </a:cubicBezTo>
                <a:cubicBezTo>
                  <a:pt x="315" y="16"/>
                  <a:pt x="333" y="10"/>
                  <a:pt x="333" y="10"/>
                </a:cubicBezTo>
                <a:cubicBezTo>
                  <a:pt x="390" y="48"/>
                  <a:pt x="333" y="0"/>
                  <a:pt x="369" y="82"/>
                </a:cubicBezTo>
                <a:cubicBezTo>
                  <a:pt x="379" y="105"/>
                  <a:pt x="440" y="135"/>
                  <a:pt x="450" y="145"/>
                </a:cubicBezTo>
                <a:cubicBezTo>
                  <a:pt x="459" y="154"/>
                  <a:pt x="467" y="164"/>
                  <a:pt x="477" y="172"/>
                </a:cubicBezTo>
                <a:cubicBezTo>
                  <a:pt x="494" y="185"/>
                  <a:pt x="531" y="208"/>
                  <a:pt x="531" y="208"/>
                </a:cubicBezTo>
                <a:cubicBezTo>
                  <a:pt x="560" y="267"/>
                  <a:pt x="582" y="343"/>
                  <a:pt x="657" y="352"/>
                </a:cubicBezTo>
                <a:cubicBezTo>
                  <a:pt x="696" y="357"/>
                  <a:pt x="735" y="358"/>
                  <a:pt x="774" y="361"/>
                </a:cubicBezTo>
                <a:cubicBezTo>
                  <a:pt x="783" y="414"/>
                  <a:pt x="782" y="441"/>
                  <a:pt x="819" y="478"/>
                </a:cubicBezTo>
                <a:cubicBezTo>
                  <a:pt x="842" y="547"/>
                  <a:pt x="908" y="561"/>
                  <a:pt x="972" y="577"/>
                </a:cubicBezTo>
                <a:cubicBezTo>
                  <a:pt x="1006" y="600"/>
                  <a:pt x="1042" y="609"/>
                  <a:pt x="1080" y="622"/>
                </a:cubicBezTo>
                <a:cubicBezTo>
                  <a:pt x="1103" y="630"/>
                  <a:pt x="1152" y="640"/>
                  <a:pt x="1152" y="640"/>
                </a:cubicBezTo>
                <a:cubicBezTo>
                  <a:pt x="1192" y="666"/>
                  <a:pt x="1233" y="688"/>
                  <a:pt x="1278" y="703"/>
                </a:cubicBezTo>
                <a:cubicBezTo>
                  <a:pt x="1306" y="745"/>
                  <a:pt x="1293" y="757"/>
                  <a:pt x="1278" y="802"/>
                </a:cubicBezTo>
                <a:cubicBezTo>
                  <a:pt x="1270" y="902"/>
                  <a:pt x="1282" y="906"/>
                  <a:pt x="1224" y="964"/>
                </a:cubicBezTo>
                <a:cubicBezTo>
                  <a:pt x="1221" y="973"/>
                  <a:pt x="1219" y="983"/>
                  <a:pt x="1215" y="991"/>
                </a:cubicBezTo>
                <a:cubicBezTo>
                  <a:pt x="1210" y="1001"/>
                  <a:pt x="1201" y="1008"/>
                  <a:pt x="1197" y="1018"/>
                </a:cubicBezTo>
                <a:cubicBezTo>
                  <a:pt x="1177" y="1065"/>
                  <a:pt x="1199" y="1068"/>
                  <a:pt x="1152" y="1099"/>
                </a:cubicBezTo>
                <a:cubicBezTo>
                  <a:pt x="1160" y="1216"/>
                  <a:pt x="1159" y="1333"/>
                  <a:pt x="1170" y="1450"/>
                </a:cubicBezTo>
                <a:cubicBezTo>
                  <a:pt x="1173" y="1481"/>
                  <a:pt x="1195" y="1526"/>
                  <a:pt x="1206" y="1558"/>
                </a:cubicBezTo>
                <a:cubicBezTo>
                  <a:pt x="1212" y="1576"/>
                  <a:pt x="1224" y="1612"/>
                  <a:pt x="1224" y="1612"/>
                </a:cubicBezTo>
                <a:cubicBezTo>
                  <a:pt x="1214" y="1670"/>
                  <a:pt x="1188" y="1730"/>
                  <a:pt x="1161" y="1783"/>
                </a:cubicBezTo>
                <a:cubicBezTo>
                  <a:pt x="1144" y="1817"/>
                  <a:pt x="1107" y="1882"/>
                  <a:pt x="1107" y="1882"/>
                </a:cubicBezTo>
                <a:cubicBezTo>
                  <a:pt x="1082" y="2035"/>
                  <a:pt x="1076" y="1997"/>
                  <a:pt x="1098" y="2251"/>
                </a:cubicBezTo>
                <a:cubicBezTo>
                  <a:pt x="1101" y="2287"/>
                  <a:pt x="1170" y="2332"/>
                  <a:pt x="1170" y="2332"/>
                </a:cubicBezTo>
                <a:cubicBezTo>
                  <a:pt x="1180" y="2383"/>
                  <a:pt x="1182" y="2422"/>
                  <a:pt x="1152" y="2467"/>
                </a:cubicBezTo>
                <a:cubicBezTo>
                  <a:pt x="1160" y="2599"/>
                  <a:pt x="1136" y="2604"/>
                  <a:pt x="1206" y="2674"/>
                </a:cubicBezTo>
                <a:cubicBezTo>
                  <a:pt x="1189" y="2726"/>
                  <a:pt x="1209" y="2677"/>
                  <a:pt x="1170" y="2728"/>
                </a:cubicBezTo>
                <a:cubicBezTo>
                  <a:pt x="1157" y="2745"/>
                  <a:pt x="1134" y="2782"/>
                  <a:pt x="1134" y="2782"/>
                </a:cubicBezTo>
                <a:cubicBezTo>
                  <a:pt x="1124" y="2896"/>
                  <a:pt x="1145" y="2908"/>
                  <a:pt x="1098" y="2845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20" grpId="1" animBg="1"/>
      <p:bldP spid="38920" grpId="2" animBg="1"/>
      <p:bldP spid="38920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611188" y="1052513"/>
            <a:ext cx="8064500" cy="15843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Екатерина убедилась: Людовику XVI и французскому дворянству своими силами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не восстановить старый порядок. Опасения русского двора разделяли обладатели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тронов Австрии и Пруссии. В 1790 г. был заключен союз Австрии и Пруссии с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целью военного вмешательства во внутренние дела Франции.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468313" y="2781300"/>
            <a:ext cx="8064500" cy="2160588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Реализовать эти намерения не удалось, так как Австрия, Россия и Пруссия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были озабочены разделом Речи Посполитой, а Россия, кроме того, вела войну с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Османской империей. На этом этапе абсолютистские режимы ограничились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разработкой планов интервенции и оказанием материальной помощи </a:t>
            </a:r>
          </a:p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французской эмиграции и контрреволюционному дворянству</a:t>
            </a:r>
            <a:r>
              <a:rPr lang="ru-RU" altLang="ru-RU" b="1"/>
              <a:t> </a:t>
            </a:r>
            <a:r>
              <a:rPr lang="ru-RU" altLang="ru-RU" sz="1600" b="1">
                <a:latin typeface="Adobe Garamond Pro Bold" pitchFamily="18" charset="0"/>
              </a:rPr>
              <a:t>внутри страны.</a:t>
            </a:r>
          </a:p>
          <a:p>
            <a:pPr eaLnBrk="1" hangingPunct="1"/>
            <a:endParaRPr lang="ru-RU" altLang="ru-RU" sz="1600" b="1">
              <a:latin typeface="Adobe Garamond Pro Bold" pitchFamily="18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39750" y="5084763"/>
            <a:ext cx="8064500" cy="15843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Adobe Garamond Pro Bold" pitchFamily="18" charset="0"/>
              </a:rPr>
              <a:t>Екатерина на сколачивание наемной армии дала французским принцам взаймы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Adobe Garamond Pro Bold" pitchFamily="18" charset="0"/>
              </a:rPr>
              <a:t> 2 млн. руб. Она стала душой коалиции, создаваемой для борьбы с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Adobe Garamond Pro Bold" pitchFamily="18" charset="0"/>
              </a:rPr>
              <a:t>революционной Францией.</a:t>
            </a: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611188" y="260350"/>
            <a:ext cx="8064500" cy="6207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4. Создание  Тройственного союза</a:t>
            </a:r>
            <a:r>
              <a:rPr lang="ru-RU" altLang="ru-RU" b="1">
                <a:solidFill>
                  <a:srgbClr val="E2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animBg="1"/>
      <p:bldP spid="59402" grpId="0" animBg="1"/>
      <p:bldP spid="59403" grpId="0" animBg="1"/>
      <p:bldP spid="594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1403350" y="836613"/>
            <a:ext cx="518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39750" y="1341438"/>
            <a:ext cx="7993063" cy="4673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Adobe Garamond Pro Bold" pitchFamily="18" charset="0"/>
              </a:rPr>
              <a:t>Со стороны Швеции это была вторая попытка пересмотреть условия Ништадтского мира: летом 1788 г. она без объявления войны напала на Россию.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Adobe Garamond Pro Bold" pitchFamily="18" charset="0"/>
              </a:rPr>
              <a:t>Шведский король Густав III тщательно готовился к конфликту, ибо, рассчитывая на легкие победы, стремился укрепить свою власть и сломить сопротивление оппозиции.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Adobe Garamond Pro Bold" pitchFamily="18" charset="0"/>
              </a:rPr>
              <a:t>У короля были основания надеяться на успех: главные силы русской армии и ее лучшие полководцы находились на юге.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Adobe Garamond Pro Bold" pitchFamily="18" charset="0"/>
              </a:rPr>
              <a:t>Густав III не скупился на хвастливые заявления -он говорил, что намерен овладеть Эстляндией, Лифляндией и Курляндией, а заодно с ними Петербургом и Кронштадтом.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Adobe Garamond Pro Bold" pitchFamily="18" charset="0"/>
              </a:rPr>
              <a:t>Перед отъездом из Стокгольма на театр войны он объявил придворным дамам, что "надеется дать им завтрак в Петергофе".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endParaRPr lang="ru-RU" altLang="ru-RU"/>
          </a:p>
        </p:txBody>
      </p:sp>
      <p:sp>
        <p:nvSpPr>
          <p:cNvPr id="48134" name="AutoShape 10"/>
          <p:cNvSpPr>
            <a:spLocks noChangeArrowheads="1"/>
          </p:cNvSpPr>
          <p:nvPr/>
        </p:nvSpPr>
        <p:spPr bwMode="auto">
          <a:xfrm>
            <a:off x="684213" y="549275"/>
            <a:ext cx="7775575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5. «Северное направление»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84213" y="620713"/>
            <a:ext cx="7920037" cy="20875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b="1">
                <a:latin typeface="Adobe Garamond Pro Bold" pitchFamily="18" charset="0"/>
              </a:rPr>
              <a:t>Начало военных действий вскрыло полную несостоятельность и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b="1">
                <a:latin typeface="Adobe Garamond Pro Bold" pitchFamily="18" charset="0"/>
              </a:rPr>
              <a:t>даже нелепость шведских притязаний: в ожесточенном сражении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b="1">
                <a:latin typeface="Adobe Garamond Pro Bold" pitchFamily="18" charset="0"/>
              </a:rPr>
              <a:t>6 июля у о. Готланда Балтийский флот под командованием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b="1">
                <a:latin typeface="Adobe Garamond Pro Bold" pitchFamily="18" charset="0"/>
              </a:rPr>
              <a:t>адмирала С. К. Грейга одержал победу, вынудив шведские корабли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b="1">
                <a:latin typeface="Adobe Garamond Pro Bold" pitchFamily="18" charset="0"/>
              </a:rPr>
              <a:t>искать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r>
              <a:rPr lang="ru-RU" altLang="ru-RU" b="1">
                <a:latin typeface="Adobe Garamond Pro Bold" pitchFamily="18" charset="0"/>
              </a:rPr>
              <a:t>спасения в Свеаборге.</a:t>
            </a:r>
            <a:endParaRPr lang="ru-RU" altLang="ru-RU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22780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957513"/>
            <a:ext cx="38830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11188" y="1484313"/>
            <a:ext cx="7488237" cy="4516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>
              <a:latin typeface="Adobe Garamond Pro Bol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b="1">
                <a:latin typeface="Adobe Garamond Pro Bold" pitchFamily="18" charset="0"/>
              </a:rPr>
              <a:t>Русская армия приобрела опыт военных действий против хорошо вооруженных, использующих современную тактику боя европейских армий.</a:t>
            </a:r>
          </a:p>
          <a:p>
            <a:pPr eaLnBrk="1" hangingPunct="1">
              <a:buFontTx/>
              <a:buAutoNum type="arabicPeriod"/>
            </a:pPr>
            <a:endParaRPr lang="ru-RU" altLang="ru-RU" b="1">
              <a:latin typeface="Adobe Garamond Pro Bol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b="1">
                <a:latin typeface="Adobe Garamond Pro Bold" pitchFamily="18" charset="0"/>
              </a:rPr>
              <a:t>Русская армия обладала современным оружием, мощным флотом, а ее генералитет научился выявлять и использовать лучшие боевые качества русского солдата: патриотизм, отвагу, решительность, выносливость, т.е. овладел "наукой побеждать".</a:t>
            </a:r>
          </a:p>
          <a:p>
            <a:pPr eaLnBrk="1" hangingPunct="1">
              <a:buFontTx/>
              <a:buAutoNum type="arabicPeriod"/>
            </a:pPr>
            <a:endParaRPr lang="ru-RU" altLang="ru-RU" b="1">
              <a:latin typeface="Adobe Garamond Pro Bol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b="1">
                <a:latin typeface="Adobe Garamond Pro Bold" pitchFamily="18" charset="0"/>
              </a:rPr>
              <a:t>Османская империя утратила свое былое могущество, ее экономические и военные ресурсы оказались слабее, чем у России.</a:t>
            </a:r>
          </a:p>
          <a:p>
            <a:pPr eaLnBrk="1" hangingPunct="1">
              <a:buFontTx/>
              <a:buAutoNum type="arabicPeriod"/>
            </a:pPr>
            <a:endParaRPr lang="ru-RU" altLang="ru-RU" b="1">
              <a:latin typeface="Adobe Garamond Pro Bol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b="1">
                <a:latin typeface="Adobe Garamond Pro Bold" pitchFamily="18" charset="0"/>
              </a:rPr>
              <a:t>Правительство России во главе с Екатериной II смогло обеспечить материальные и политические условия для достижения победы</a:t>
            </a:r>
            <a:r>
              <a:rPr lang="ru-RU" altLang="ru-RU"/>
              <a:t>.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908175" y="404813"/>
            <a:ext cx="5040313" cy="576262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Причины побед России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403350" y="188913"/>
            <a:ext cx="6408738" cy="5762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E20000"/>
                </a:solidFill>
                <a:latin typeface="Monotype Corsiva" panose="03010101010201010101" pitchFamily="66" charset="0"/>
              </a:rPr>
              <a:t>Итоги внешней политики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84213" y="1196975"/>
            <a:ext cx="7775575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E20000"/>
                </a:solidFill>
                <a:latin typeface="Monotype Corsiva" panose="03010101010201010101" pitchFamily="66" charset="0"/>
              </a:rPr>
              <a:t>Россия получила выход в Черное море, присоединила Крым, создала </a:t>
            </a:r>
          </a:p>
          <a:p>
            <a:pPr eaLnBrk="1" hangingPunct="1"/>
            <a:r>
              <a:rPr lang="ru-RU" altLang="ru-RU" sz="2200" b="1">
                <a:solidFill>
                  <a:srgbClr val="E20000"/>
                </a:solidFill>
                <a:latin typeface="Monotype Corsiva" panose="03010101010201010101" pitchFamily="66" charset="0"/>
              </a:rPr>
              <a:t>черноморский флот. Благодаря этому: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684213" y="2205038"/>
            <a:ext cx="7775575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1. Начинается освоение степей Причерноморья, свободных от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помещичьего землевладения, что создавало благоприятные условия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для развития этого региона.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684213" y="3573463"/>
            <a:ext cx="7775575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2. Более интенсивно начинает развиваться черноземный центр России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 и Украина, получившие возможность реализовывать свою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продукцию через черноморский торговый путь.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684213" y="5013325"/>
            <a:ext cx="7775575" cy="10795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3. Укрепилось военно-стратегическое положение России на южных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 рубежах, расширились сферы ее влияния.</a:t>
            </a:r>
          </a:p>
          <a:p>
            <a:pPr eaLnBrk="1" hangingPunct="1"/>
            <a:endParaRPr lang="ru-RU" altLang="ru-RU" b="1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2" grpId="0" animBg="1"/>
      <p:bldP spid="67593" grpId="0" animBg="1"/>
      <p:bldP spid="675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684213" y="908050"/>
            <a:ext cx="7702550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4. Началось вхождение Закавказья в Россию</a:t>
            </a:r>
            <a:r>
              <a:rPr lang="ru-RU" altLang="ru-RU" b="1"/>
              <a:t>.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684213" y="1773238"/>
            <a:ext cx="7702550" cy="16557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5. К России были присоединены Белоруссия, Литва,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Правобережная Украина, часть Прибалтики, что благотворно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сказалось как на развитии самой России, так и на положении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украинского и белорусского народов.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684213" y="4652963"/>
            <a:ext cx="7775575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7. Выросли роль и влияние России в мировой политике.</a:t>
            </a: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684213" y="3644900"/>
            <a:ext cx="7775575" cy="7921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dobe Garamond Pro Bold" pitchFamily="18" charset="0"/>
              </a:rPr>
              <a:t>6. Россия активно включилась в борьбу с французской революцией, </a:t>
            </a:r>
          </a:p>
          <a:p>
            <a:pPr eaLnBrk="1" hangingPunct="1"/>
            <a:r>
              <a:rPr lang="ru-RU" altLang="ru-RU" b="1">
                <a:latin typeface="Adobe Garamond Pro Bold" pitchFamily="18" charset="0"/>
              </a:rPr>
              <a:t>а затем и против экспансии</a:t>
            </a:r>
            <a:r>
              <a:rPr lang="ru-RU" altLang="ru-RU" b="1"/>
              <a:t> </a:t>
            </a:r>
            <a:r>
              <a:rPr lang="ru-RU" altLang="ru-RU" b="1">
                <a:latin typeface="Adobe Garamond Pro Bold" pitchFamily="18" charset="0"/>
              </a:rPr>
              <a:t>Франции в Европе.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nimBg="1"/>
      <p:bldP spid="65544" grpId="0" animBg="1"/>
      <p:bldP spid="655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8640444">
            <a:off x="1508125" y="1503363"/>
            <a:ext cx="2933700" cy="635000"/>
          </a:xfrm>
          <a:custGeom>
            <a:avLst/>
            <a:gdLst>
              <a:gd name="T0" fmla="*/ 2200275 w 21600"/>
              <a:gd name="T1" fmla="*/ 0 h 21600"/>
              <a:gd name="T2" fmla="*/ 0 w 21600"/>
              <a:gd name="T3" fmla="*/ 317500 h 21600"/>
              <a:gd name="T4" fmla="*/ 2200275 w 21600"/>
              <a:gd name="T5" fmla="*/ 635000 h 21600"/>
              <a:gd name="T6" fmla="*/ 2933700 w 21600"/>
              <a:gd name="T7" fmla="*/ 317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Северное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 rot="5400000">
            <a:off x="2448719" y="2239169"/>
            <a:ext cx="3529012" cy="723900"/>
          </a:xfrm>
          <a:custGeom>
            <a:avLst/>
            <a:gdLst>
              <a:gd name="T0" fmla="*/ 2646759 w 21600"/>
              <a:gd name="T1" fmla="*/ 0 h 21600"/>
              <a:gd name="T2" fmla="*/ 0 w 21600"/>
              <a:gd name="T3" fmla="*/ 361950 h 21600"/>
              <a:gd name="T4" fmla="*/ 2646759 w 21600"/>
              <a:gd name="T5" fmla="*/ 723900 h 21600"/>
              <a:gd name="T6" fmla="*/ 3529012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Польское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1942075">
            <a:off x="4067175" y="1412875"/>
            <a:ext cx="2808288" cy="574675"/>
          </a:xfrm>
          <a:custGeom>
            <a:avLst/>
            <a:gdLst>
              <a:gd name="T0" fmla="*/ 2106216 w 21600"/>
              <a:gd name="T1" fmla="*/ 0 h 21600"/>
              <a:gd name="T2" fmla="*/ 0 w 21600"/>
              <a:gd name="T3" fmla="*/ 287338 h 21600"/>
              <a:gd name="T4" fmla="*/ 2106216 w 21600"/>
              <a:gd name="T5" fmla="*/ 574675 h 21600"/>
              <a:gd name="T6" fmla="*/ 2808288 w 21600"/>
              <a:gd name="T7" fmla="*/ 2873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Южное</a:t>
            </a: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468313" y="2636838"/>
            <a:ext cx="2592387" cy="13684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Шведы постоянно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стремились вернуть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утраченные в петровские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времена земли.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5292725" y="2492375"/>
            <a:ext cx="3240088" cy="1512888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E2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Борьба за выход к берегам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Черного моря, что диктовалось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потребностями экономики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и обороны  страны</a:t>
            </a:r>
            <a:r>
              <a:rPr lang="ru-RU" altLang="ru-RU" sz="1500"/>
              <a:t>.</a:t>
            </a:r>
            <a:r>
              <a:rPr lang="ru-RU" altLang="ru-RU"/>
              <a:t> 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2051050" y="4292600"/>
            <a:ext cx="3889375" cy="165735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Стремление России к</a:t>
            </a:r>
            <a:r>
              <a:rPr lang="ru-RU" altLang="ru-RU"/>
              <a:t> </a:t>
            </a:r>
            <a:r>
              <a:rPr lang="ru-RU" altLang="ru-RU" sz="1500" b="1">
                <a:latin typeface="Adobe Garamond Pro Bold" pitchFamily="18" charset="0"/>
              </a:rPr>
              <a:t>объединению в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составе России всех земель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населенных близкородственными 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русским народами</a:t>
            </a:r>
            <a:r>
              <a:rPr lang="ru-RU" altLang="ru-RU"/>
              <a:t> - </a:t>
            </a:r>
            <a:r>
              <a:rPr lang="ru-RU" altLang="ru-RU" sz="1500" b="1">
                <a:latin typeface="Adobe Garamond Pro Bold" pitchFamily="18" charset="0"/>
              </a:rPr>
              <a:t>украинцами и</a:t>
            </a:r>
          </a:p>
          <a:p>
            <a:pPr eaLnBrk="1" hangingPunct="1"/>
            <a:r>
              <a:rPr lang="ru-RU" altLang="ru-RU" sz="1500" b="1">
                <a:latin typeface="Adobe Garamond Pro Bold" pitchFamily="18" charset="0"/>
              </a:rPr>
              <a:t>белорусами</a:t>
            </a:r>
            <a:r>
              <a:rPr lang="ru-RU" altLang="ru-RU"/>
              <a:t> </a:t>
            </a: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1331913" y="0"/>
            <a:ext cx="6624637" cy="981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20000"/>
                </a:solidFill>
                <a:latin typeface="Monotype Corsiva" panose="03010101010201010101" pitchFamily="66" charset="0"/>
              </a:rPr>
              <a:t>Во второй половине </a:t>
            </a:r>
            <a:r>
              <a:rPr lang="en-US" altLang="ru-RU">
                <a:solidFill>
                  <a:srgbClr val="E20000"/>
                </a:solidFill>
                <a:latin typeface="Monotype Corsiva" panose="03010101010201010101" pitchFamily="66" charset="0"/>
              </a:rPr>
              <a:t>XVIII</a:t>
            </a:r>
            <a:r>
              <a:rPr lang="ru-RU" altLang="ru-RU">
                <a:solidFill>
                  <a:srgbClr val="E20000"/>
                </a:solidFill>
                <a:latin typeface="Monotype Corsiva" panose="03010101010201010101" pitchFamily="66" charset="0"/>
              </a:rPr>
              <a:t> века во внешней политике России выделялось</a:t>
            </a:r>
          </a:p>
          <a:p>
            <a:pPr eaLnBrk="1" hangingPunct="1"/>
            <a:r>
              <a:rPr lang="ru-RU" altLang="ru-RU">
                <a:solidFill>
                  <a:srgbClr val="E20000"/>
                </a:solidFill>
                <a:latin typeface="Monotype Corsiva" panose="03010101010201010101" pitchFamily="66" charset="0"/>
              </a:rPr>
              <a:t> три направления: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10" grpId="0" animBg="1"/>
      <p:bldP spid="25612" grpId="0" animBg="1"/>
      <p:bldP spid="25614" grpId="0" animBg="1"/>
      <p:bldP spid="25615" grpId="0" animBg="1"/>
      <p:bldP spid="25616" grpId="0" animBg="1"/>
      <p:bldP spid="256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042988" y="0"/>
            <a:ext cx="3241675" cy="47625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2. Южное направление.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5400000">
            <a:off x="2448719" y="511969"/>
            <a:ext cx="503238" cy="431800"/>
          </a:xfrm>
          <a:custGeom>
            <a:avLst/>
            <a:gdLst>
              <a:gd name="T0" fmla="*/ 377429 w 21600"/>
              <a:gd name="T1" fmla="*/ 0 h 21600"/>
              <a:gd name="T2" fmla="*/ 0 w 21600"/>
              <a:gd name="T3" fmla="*/ 215900 h 21600"/>
              <a:gd name="T4" fmla="*/ 377429 w 21600"/>
              <a:gd name="T5" fmla="*/ 431800 h 21600"/>
              <a:gd name="T6" fmla="*/ 503238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39750" y="981075"/>
            <a:ext cx="4248150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Monotype Corsiva" panose="03010101010201010101" pitchFamily="66" charset="0"/>
              </a:rPr>
              <a:t>Русско-турецкая война (1768-1774 гг)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5400000">
            <a:off x="2448719" y="1664494"/>
            <a:ext cx="503238" cy="431800"/>
          </a:xfrm>
          <a:custGeom>
            <a:avLst/>
            <a:gdLst>
              <a:gd name="T0" fmla="*/ 377429 w 21600"/>
              <a:gd name="T1" fmla="*/ 0 h 21600"/>
              <a:gd name="T2" fmla="*/ 0 w 21600"/>
              <a:gd name="T3" fmla="*/ 215900 h 21600"/>
              <a:gd name="T4" fmla="*/ 377429 w 21600"/>
              <a:gd name="T5" fmla="*/ 431800 h 21600"/>
              <a:gd name="T6" fmla="*/ 503238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39750" y="3357563"/>
            <a:ext cx="4248150" cy="5762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1"/>
                </a:solidFill>
                <a:latin typeface="Monotype Corsiva" panose="03010101010201010101" pitchFamily="66" charset="0"/>
              </a:rPr>
              <a:t>Русско-турецкая война (1787-1791 гг)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5400000">
            <a:off x="2591594" y="5120482"/>
            <a:ext cx="503237" cy="431800"/>
          </a:xfrm>
          <a:custGeom>
            <a:avLst/>
            <a:gdLst>
              <a:gd name="T0" fmla="*/ 377428 w 21600"/>
              <a:gd name="T1" fmla="*/ 0 h 21600"/>
              <a:gd name="T2" fmla="*/ 0 w 21600"/>
              <a:gd name="T3" fmla="*/ 215900 h 21600"/>
              <a:gd name="T4" fmla="*/ 377428 w 21600"/>
              <a:gd name="T5" fmla="*/ 431800 h 21600"/>
              <a:gd name="T6" fmla="*/ 503237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5400000">
            <a:off x="2555875" y="4005263"/>
            <a:ext cx="574675" cy="431800"/>
          </a:xfrm>
          <a:custGeom>
            <a:avLst/>
            <a:gdLst>
              <a:gd name="T0" fmla="*/ 431006 w 21600"/>
              <a:gd name="T1" fmla="*/ 0 h 21600"/>
              <a:gd name="T2" fmla="*/ 0 w 21600"/>
              <a:gd name="T3" fmla="*/ 215900 h 21600"/>
              <a:gd name="T4" fmla="*/ 431006 w 21600"/>
              <a:gd name="T5" fmla="*/ 431800 h 21600"/>
              <a:gd name="T6" fmla="*/ 57467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5400000">
            <a:off x="2411412" y="2781301"/>
            <a:ext cx="720725" cy="431800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215900 h 21600"/>
              <a:gd name="T4" fmla="*/ 540544 w 21600"/>
              <a:gd name="T5" fmla="*/ 431800 h 21600"/>
              <a:gd name="T6" fmla="*/ 7207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4643438" y="2276475"/>
            <a:ext cx="792162" cy="287338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3669 h 21600"/>
              <a:gd name="T4" fmla="*/ 594122 w 21600"/>
              <a:gd name="T5" fmla="*/ 287338 h 21600"/>
              <a:gd name="T6" fmla="*/ 792162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5508625" y="549275"/>
            <a:ext cx="3095625" cy="2735263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Россия получила:</a:t>
            </a:r>
            <a:r>
              <a:rPr lang="ru-RU" altLang="ru-RU" b="1">
                <a:solidFill>
                  <a:srgbClr val="FF0000"/>
                </a:solidFill>
                <a:latin typeface="Adobe Garamond Pro Bold" pitchFamily="18" charset="0"/>
              </a:rPr>
              <a:t> 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 часть Черноморского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побережья между устьями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Днепра  и Южного Буга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с крепостью Кинбурн,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а также крепости: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 Керчь 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 Еникале в Крыму. 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 Кубань </a:t>
            </a:r>
          </a:p>
          <a:p>
            <a:pPr eaLnBrk="1" hangingPunct="1">
              <a:buFontTx/>
              <a:buAutoNum type="arabicPeriod" startAt="2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 Кабарду</a:t>
            </a:r>
            <a:r>
              <a:rPr lang="ru-RU" altLang="ru-RU" b="1">
                <a:solidFill>
                  <a:srgbClr val="FF0000"/>
                </a:solidFill>
              </a:rPr>
              <a:t> </a:t>
            </a:r>
            <a:endParaRPr lang="ru-RU" altLang="ru-RU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39750" y="2133600"/>
            <a:ext cx="4176713" cy="5762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Кючук </a:t>
            </a:r>
            <a:r>
              <a:rPr lang="ru-RU" altLang="ru-RU"/>
              <a:t>-</a:t>
            </a:r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Кайнарджийский мир</a:t>
            </a:r>
            <a:r>
              <a:rPr lang="ru-RU" altLang="ru-RU"/>
              <a:t> 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4716463" y="4652963"/>
            <a:ext cx="792162" cy="287337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3669 h 21600"/>
              <a:gd name="T4" fmla="*/ 594122 w 21600"/>
              <a:gd name="T5" fmla="*/ 287337 h 21600"/>
              <a:gd name="T6" fmla="*/ 792162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539750" y="4508500"/>
            <a:ext cx="4319588" cy="5762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Ясский мирный договор(1768-1774 гг)</a:t>
            </a:r>
            <a:endParaRPr lang="ru-RU" altLang="ru-RU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5508625" y="3716338"/>
            <a:ext cx="3240088" cy="1873250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dobe Garamond Pro Bold" pitchFamily="18" charset="0"/>
              </a:rPr>
              <a:t>Россия получила: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Крым. 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Протекторат над Грузией.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  Территорию между  Южным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Бугом и Днестром,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примыкающую к Черному </a:t>
            </a:r>
          </a:p>
          <a:p>
            <a:pPr eaLnBrk="1" hangingPunct="1"/>
            <a:r>
              <a:rPr lang="ru-RU" altLang="ru-RU" sz="1600" b="1">
                <a:solidFill>
                  <a:srgbClr val="FF0000"/>
                </a:solidFill>
                <a:latin typeface="Adobe Garamond Pro Bold" pitchFamily="18" charset="0"/>
              </a:rPr>
              <a:t>морю. </a:t>
            </a:r>
          </a:p>
        </p:txBody>
      </p:sp>
      <p:sp>
        <p:nvSpPr>
          <p:cNvPr id="9234" name="AutoShape 25"/>
          <p:cNvSpPr>
            <a:spLocks noChangeArrowheads="1"/>
          </p:cNvSpPr>
          <p:nvPr/>
        </p:nvSpPr>
        <p:spPr bwMode="auto">
          <a:xfrm>
            <a:off x="755650" y="5589588"/>
            <a:ext cx="4752975" cy="12684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CFEA0"/>
              </a:gs>
              <a:gs pos="100000">
                <a:srgbClr val="FFCC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E20000"/>
                </a:solidFill>
                <a:latin typeface="Monotype Corsiva" panose="03010101010201010101" pitchFamily="66" charset="0"/>
              </a:rPr>
              <a:t>Выход к Черному морю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6" grpId="0" animBg="1"/>
      <p:bldP spid="11277" grpId="0" animBg="1"/>
      <p:bldP spid="11279" grpId="0" animBg="1"/>
      <p:bldP spid="11281" grpId="0" animBg="1"/>
      <p:bldP spid="11283" grpId="0" animBg="1"/>
      <p:bldP spid="11284" grpId="0" animBg="1"/>
      <p:bldP spid="11286" grpId="0" animBg="1"/>
      <p:bldP spid="11287" grpId="0" animBg="1"/>
      <p:bldP spid="112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10" name="Picture 6" descr="300px-Torelli2">
            <a:hlinkClick r:id="rId3" tooltip="Torelli2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993063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2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9200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268538" y="0"/>
            <a:ext cx="4824412" cy="5762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Русско-турецкая война (1768-1774 гг)</a:t>
            </a:r>
            <a:endParaRPr lang="ru-RU" altLang="ru-RU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11188" y="836613"/>
            <a:ext cx="2376487" cy="5889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Персоналии:</a:t>
            </a:r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 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4319588" cy="1562100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Adobe Garamond Pro Bold" pitchFamily="18" charset="0"/>
              </a:rPr>
              <a:t>Румянцев, Петр Александрович;- генерал-фельдмаршал, военный деятель;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9750" y="4508500"/>
            <a:ext cx="4464050" cy="11969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Adobe Garamond Pro Bold" pitchFamily="18" charset="0"/>
              </a:rPr>
              <a:t>Спиридов Григорий Андреевич; военно-морской деятель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9750" y="1700213"/>
            <a:ext cx="4895850" cy="11969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Adobe Garamond Pro Bold" pitchFamily="18" charset="0"/>
              </a:rPr>
              <a:t>Суворов, Александр Васильевич, генералиссимус, выдающийся полководец;</a:t>
            </a:r>
          </a:p>
        </p:txBody>
      </p:sp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18827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4484">
            <a:off x="6673850" y="3702050"/>
            <a:ext cx="20066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407">
            <a:off x="6588125" y="836613"/>
            <a:ext cx="199866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animBg="1"/>
      <p:bldP spid="23571" grpId="0" animBg="1"/>
      <p:bldP spid="23573" grpId="0" animBg="1"/>
      <p:bldP spid="23574" grpId="0" animBg="1"/>
      <p:bldP spid="235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9750" y="2060575"/>
            <a:ext cx="7993063" cy="1290638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dobe Garamond Pro Bold" pitchFamily="18" charset="0"/>
              </a:rPr>
              <a:t>Русский флот под командованием А. Г. Орлова и адмирала Г.А. Спиридова одержал полную победу над превосходящим его почти вдвое турецким флотом в</a:t>
            </a:r>
            <a:r>
              <a:rPr lang="ru-RU" altLang="ru-RU" sz="2400">
                <a:latin typeface="Monotype Corsiva" panose="03010101010201010101" pitchFamily="66" charset="0"/>
              </a:rPr>
              <a:t> </a:t>
            </a:r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Чесменской бухте</a:t>
            </a:r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.</a:t>
            </a:r>
            <a:r>
              <a:rPr lang="ru-RU" altLang="ru-RU" sz="2400">
                <a:latin typeface="Monotype Corsiva" panose="03010101010201010101" pitchFamily="66" charset="0"/>
              </a:rPr>
              <a:t> </a:t>
            </a:r>
            <a:r>
              <a:rPr lang="ru-RU" altLang="ru-RU" b="1">
                <a:latin typeface="Adobe Garamond Pro Bold" pitchFamily="18" charset="0"/>
              </a:rPr>
              <a:t>Турки потеряли 15 линейных кораблей, 6 фрегатов и до 50 мелких судов - практически весь свой флот</a:t>
            </a:r>
            <a:r>
              <a:rPr lang="ru-RU" altLang="ru-RU"/>
              <a:t>.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1188" y="4724400"/>
            <a:ext cx="7993062" cy="15033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В</a:t>
            </a:r>
            <a:r>
              <a:rPr lang="ru-RU" altLang="ru-RU" b="1">
                <a:solidFill>
                  <a:srgbClr val="E9F363"/>
                </a:solidFill>
                <a:latin typeface="Adobe Garamond Pro Bold" pitchFamily="18" charset="0"/>
              </a:rPr>
              <a:t> </a:t>
            </a:r>
            <a:r>
              <a:rPr lang="ru-RU" altLang="ru-RU" b="1">
                <a:latin typeface="Adobe Garamond Pro Bold" pitchFamily="18" charset="0"/>
              </a:rPr>
              <a:t>первых числах июля русская армия под началом П. А. Румянцева разбила соединенные силы турок и крымских татар у впадения реки </a:t>
            </a:r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Ларги</a:t>
            </a:r>
            <a:r>
              <a:rPr lang="ru-RU" altLang="ru-RU" b="1">
                <a:solidFill>
                  <a:srgbClr val="E20000"/>
                </a:solidFill>
                <a:latin typeface="Adobe Garamond Pro Bold" pitchFamily="18" charset="0"/>
              </a:rPr>
              <a:t> </a:t>
            </a:r>
            <a:r>
              <a:rPr lang="ru-RU" altLang="ru-RU" b="1">
                <a:latin typeface="Adobe Garamond Pro Bold" pitchFamily="18" charset="0"/>
              </a:rPr>
              <a:t>в Прут. Турки оставили на поле сражения более 1000 чел., русские потеряли убитыми лишь 29 человек.</a:t>
            </a:r>
            <a:r>
              <a:rPr lang="ru-RU" altLang="ru-RU"/>
              <a:t>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27088" y="1052513"/>
            <a:ext cx="7272337" cy="5889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24 - 26 июня 1770 г. Чесменской бухте.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84213" y="3644900"/>
            <a:ext cx="7272337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Сражение на Ларге (1770 г). </a:t>
            </a:r>
          </a:p>
        </p:txBody>
      </p:sp>
      <p:sp>
        <p:nvSpPr>
          <p:cNvPr id="17416" name="Line 15"/>
          <p:cNvSpPr>
            <a:spLocks noChangeShapeType="1"/>
          </p:cNvSpPr>
          <p:nvPr/>
        </p:nvSpPr>
        <p:spPr bwMode="auto">
          <a:xfrm>
            <a:off x="4427538" y="1700213"/>
            <a:ext cx="0" cy="36036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16"/>
          <p:cNvSpPr>
            <a:spLocks noChangeShapeType="1"/>
          </p:cNvSpPr>
          <p:nvPr/>
        </p:nvSpPr>
        <p:spPr bwMode="auto">
          <a:xfrm>
            <a:off x="4356100" y="4221163"/>
            <a:ext cx="0" cy="504825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1476375" y="0"/>
            <a:ext cx="6624638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6BE24"/>
              </a:gs>
              <a:gs pos="100000">
                <a:srgbClr val="FF6699"/>
              </a:gs>
            </a:gsLst>
            <a:lin ang="5400000" scaled="1"/>
          </a:gra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Monotype Corsiva" panose="03010101010201010101" pitchFamily="66" charset="0"/>
              </a:rPr>
              <a:t>Основные сражения войны (1768-1774 гг)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9" grpId="0" animBg="1"/>
      <p:bldP spid="9230" grpId="0" animBg="1"/>
      <p:bldP spid="92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7993062" cy="741362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21 июля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ru-RU" altLang="ru-RU" b="1">
                <a:latin typeface="Adobe Garamond Pro Bold" pitchFamily="18" charset="0"/>
              </a:rPr>
              <a:t>началось знаменитое сражение на реке </a:t>
            </a:r>
            <a:r>
              <a:rPr lang="ru-RU" altLang="ru-RU" sz="2400" b="1">
                <a:solidFill>
                  <a:srgbClr val="E20000"/>
                </a:solidFill>
                <a:latin typeface="Monotype Corsiva" panose="03010101010201010101" pitchFamily="66" charset="0"/>
              </a:rPr>
              <a:t>Кагул,</a:t>
            </a:r>
            <a:r>
              <a:rPr lang="ru-RU" altLang="ru-RU" b="1">
                <a:latin typeface="Adobe Garamond Pro Bold" pitchFamily="18" charset="0"/>
              </a:rPr>
              <a:t> где 17-тысячному отряду Румянцева удалось разбить почти 80-тысячные силы противника.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8064500" cy="8540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В </a:t>
            </a:r>
            <a:r>
              <a:rPr lang="ru-RU" altLang="ru-RU" b="1">
                <a:latin typeface="Adobe Garamond Pro Bold" pitchFamily="18" charset="0"/>
              </a:rPr>
              <a:t>июле - октябре 1770 г. русским войскам сдались крепости Измаил, Килия, Аккерман. В сентябре генерал П.И. Панин взял Бендеры.</a:t>
            </a:r>
            <a:r>
              <a:rPr lang="ru-RU" altLang="ru-RU" b="1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endParaRPr lang="ru-RU" alt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9750" y="5589588"/>
            <a:ext cx="8064500" cy="1128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В </a:t>
            </a:r>
            <a:r>
              <a:rPr lang="ru-RU" altLang="ru-RU" b="1">
                <a:latin typeface="Adobe Garamond Pro Bold" pitchFamily="18" charset="0"/>
              </a:rPr>
              <a:t>1771 г. русские войска под командованием князя В. М. Долгорукого вступили в Крым и в течение нескольких месяцев захватили основные его пункты.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27088" y="836613"/>
            <a:ext cx="7272337" cy="5889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Сражение у Кагула (1770г).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27088" y="2708275"/>
            <a:ext cx="7272337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Битвы Июля-октября  1770 г.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71550" y="4724400"/>
            <a:ext cx="7272338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E20000"/>
                </a:solidFill>
                <a:latin typeface="Monotype Corsiva" panose="03010101010201010101" pitchFamily="66" charset="0"/>
              </a:rPr>
              <a:t>Присоединение Крыма. 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4427538" y="1412875"/>
            <a:ext cx="0" cy="3603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4427538" y="3284538"/>
            <a:ext cx="0" cy="36036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356100" y="5300663"/>
            <a:ext cx="0" cy="36036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1979613" y="188913"/>
            <a:ext cx="5329237" cy="5032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E20000"/>
                </a:solidFill>
                <a:latin typeface="Monotype Corsiva" panose="03010101010201010101" pitchFamily="66" charset="0"/>
              </a:rPr>
              <a:t>Основные сражения войны (1768-1774 гг)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9" grpId="0" animBg="1"/>
      <p:bldP spid="30730" grpId="0" animBg="1"/>
      <p:bldP spid="30731" grpId="0" animBg="1"/>
      <p:bldP spid="3073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1400</Words>
  <Application>Microsoft Office PowerPoint</Application>
  <PresentationFormat>Екран (4:3)</PresentationFormat>
  <Paragraphs>228</Paragraphs>
  <Slides>27</Slides>
  <Notes>27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Monotype Corsiva</vt:lpstr>
      <vt:lpstr>Adobe Garamond Pro Bold</vt:lpstr>
      <vt:lpstr>Arno Pro Smbd Caption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RePack by Diakov</cp:lastModifiedBy>
  <cp:revision>30</cp:revision>
  <dcterms:created xsi:type="dcterms:W3CDTF">2009-04-07T09:06:45Z</dcterms:created>
  <dcterms:modified xsi:type="dcterms:W3CDTF">2021-08-10T16:53:14Z</dcterms:modified>
</cp:coreProperties>
</file>