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1" r:id="rId3"/>
    <p:sldId id="265" r:id="rId4"/>
    <p:sldId id="260" r:id="rId5"/>
    <p:sldId id="262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FFFF"/>
    <a:srgbClr val="E7FFA3"/>
    <a:srgbClr val="FF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1" autoAdjust="0"/>
  </p:normalViewPr>
  <p:slideViewPr>
    <p:cSldViewPr showGuides="1"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5443110"/>
          </a:xfrm>
          <a:prstGeom prst="roundRect">
            <a:avLst>
              <a:gd name="adj" fmla="val 4578"/>
            </a:avLst>
          </a:prstGeom>
          <a:solidFill>
            <a:schemeClr val="accent4">
              <a:lumMod val="50000"/>
            </a:schemeClr>
          </a:solidFill>
          <a:ln w="28575" cap="rnd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959996"/>
            <a:ext cx="26638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174961"/>
      </p:ext>
    </p:extLst>
  </p:cSld>
  <p:clrMapOvr>
    <a:masterClrMapping/>
  </p:clrMapOvr>
  <p:transition advClick="0">
    <p:blinds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62B6C-1DCC-463B-A5B5-DAA7F74B6886}" type="slidenum">
              <a:rPr lang="en-US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6529199"/>
      </p:ext>
    </p:extLst>
  </p:cSld>
  <p:clrMapOvr>
    <a:masterClrMapping/>
  </p:clrMapOvr>
  <p:transition advClick="0">
    <p:blinds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32111-7B96-4036-9D3E-38301BDCF682}" type="slidenum">
              <a:rPr lang="en-US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9677"/>
      </p:ext>
    </p:extLst>
  </p:cSld>
  <p:clrMapOvr>
    <a:masterClrMapping/>
  </p:clrMapOvr>
  <p:transition advClick="0">
    <p:blinds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2D015-4680-4FA6-AFC9-6E4745E4FC62}" type="slidenum">
              <a:rPr lang="en-US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41249"/>
      </p:ext>
    </p:extLst>
  </p:cSld>
  <p:clrMapOvr>
    <a:masterClrMapping/>
  </p:clrMapOvr>
  <p:transition advClick="0">
    <p:blinds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2B7B27-3A68-41C1-B681-579620D65A6B}" type="slidenum">
              <a:rPr lang="en-US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68677"/>
      </p:ext>
    </p:extLst>
  </p:cSld>
  <p:clrMapOvr>
    <a:masterClrMapping/>
  </p:clrMapOvr>
  <p:transition advClick="0">
    <p:blinds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5443110"/>
          </a:xfrm>
          <a:prstGeom prst="roundRect">
            <a:avLst>
              <a:gd name="adj" fmla="val 212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63F45-B6D7-4D5B-9BC8-130F3229E81A}" type="slidenum">
              <a:rPr lang="en-US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959996"/>
            <a:ext cx="26638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788776"/>
      </p:ext>
    </p:extLst>
  </p:cSld>
  <p:clrMapOvr>
    <a:masterClrMapping/>
  </p:clrMapOvr>
  <p:transition advClick="0">
    <p:blinds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5443110"/>
          </a:xfrm>
          <a:prstGeom prst="roundRect">
            <a:avLst>
              <a:gd name="adj" fmla="val 212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63F45-B6D7-4D5B-9BC8-130F3229E81A}" type="slidenum">
              <a:rPr lang="en-US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959996"/>
            <a:ext cx="26638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08613"/>
      </p:ext>
    </p:extLst>
  </p:cSld>
  <p:clrMapOvr>
    <a:masterClrMapping/>
  </p:clrMapOvr>
  <p:transition advClick="0">
    <p:blinds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42F1C-A8A5-4EBF-B4F6-CD5C84832430}" type="slidenum">
              <a:rPr lang="en-US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24897"/>
      </p:ext>
    </p:extLst>
  </p:cSld>
  <p:clrMapOvr>
    <a:masterClrMapping/>
  </p:clrMapOvr>
  <p:transition advClick="0">
    <p:blinds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D4267-4FA8-4212-82B8-695097FD189A}" type="slidenum">
              <a:rPr lang="en-US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03284"/>
      </p:ext>
    </p:extLst>
  </p:cSld>
  <p:clrMapOvr>
    <a:masterClrMapping/>
  </p:clrMapOvr>
  <p:transition advClick="0">
    <p:blinds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79624"/>
      </p:ext>
    </p:extLst>
  </p:cSld>
  <p:clrMapOvr>
    <a:masterClrMapping/>
  </p:clrMapOvr>
  <p:transition advClick="0">
    <p:blinds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42038-AAD2-41B6-8014-1DB94923ACCC}" type="slidenum">
              <a:rPr lang="en-US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94782"/>
      </p:ext>
    </p:extLst>
  </p:cSld>
  <p:clrMapOvr>
    <a:masterClrMapping/>
  </p:clrMapOvr>
  <p:transition advClick="0">
    <p:blinds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F8653-84EC-4973-A1F5-EFBD2CA7D81F}" type="slidenum">
              <a:rPr lang="en-US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12077"/>
      </p:ext>
    </p:extLst>
  </p:cSld>
  <p:clrMapOvr>
    <a:masterClrMapping/>
  </p:clrMapOvr>
  <p:transition advClick="0">
    <p:blinds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4D4D6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4D4D6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3FC20F-B89B-41A0-9C00-2D654EEDF3D7}" type="slidenum">
              <a:rPr lang="en-US" smtClean="0">
                <a:solidFill>
                  <a:srgbClr val="D4D4D6">
                    <a:shade val="5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D4D4D6">
                  <a:shade val="50000"/>
                </a:srgbClr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959996"/>
            <a:ext cx="26638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67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 advClick="0">
    <p:blinds/>
    <p:sndAc>
      <p:stSnd>
        <p:snd r:embed="rId14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rgbClr val="ED3742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Berlin Sans FB Demi" pitchFamily="34" charset="0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Berlin Sans FB" pitchFamily="34" charset="0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tx2">
            <a:lumMod val="25000"/>
          </a:schemeClr>
        </a:buClr>
        <a:buSzPct val="100000"/>
        <a:buFont typeface="Verdana"/>
        <a:buChar char="◦"/>
        <a:defRPr kumimoji="0" sz="2400" kern="1200">
          <a:solidFill>
            <a:schemeClr val="tx2">
              <a:lumMod val="25000"/>
            </a:schemeClr>
          </a:solidFill>
          <a:latin typeface="Berlin Sans FB" pitchFamily="34" charset="0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rgbClr val="ED3742"/>
        </a:buClr>
        <a:buSzPct val="100000"/>
        <a:buFont typeface="Wingdings 2"/>
        <a:buChar char=""/>
        <a:defRPr kumimoji="0" sz="2200" kern="1200">
          <a:solidFill>
            <a:srgbClr val="ED3742"/>
          </a:solidFill>
          <a:latin typeface="Berlin Sans FB" pitchFamily="34" charset="0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rgbClr val="ED3742"/>
        </a:buClr>
        <a:buSzPct val="112000"/>
        <a:buFont typeface="Verdana"/>
        <a:buChar char="◦"/>
        <a:defRPr kumimoji="0" sz="1900" kern="1200">
          <a:solidFill>
            <a:srgbClr val="ED3742"/>
          </a:solidFill>
          <a:latin typeface="Berlin Sans FB" pitchFamily="34" charset="0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rgbClr val="4A85BF"/>
        </a:buClr>
        <a:buSzPct val="100000"/>
        <a:buFont typeface="Wingdings 2"/>
        <a:buChar char=""/>
        <a:defRPr kumimoji="0" sz="1800" kern="1200">
          <a:solidFill>
            <a:srgbClr val="4A85BF"/>
          </a:solidFill>
          <a:latin typeface="Berlin Sans FB" pitchFamily="34" charset="0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slide" Target="slide7.xml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216724" cy="1267056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12" y="2564904"/>
            <a:ext cx="2744424" cy="278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870" y="3284984"/>
            <a:ext cx="2520280" cy="197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362024"/>
      </p:ext>
    </p:extLst>
  </p:cSld>
  <p:clrMapOvr>
    <a:masterClrMapping/>
  </p:clrMapOvr>
  <p:transition advClick="0">
    <p:blinds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1" y="298005"/>
            <a:ext cx="2027871" cy="2027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0038" y="506233"/>
            <a:ext cx="5976664" cy="1021556"/>
          </a:xfrm>
          <a:prstGeom prst="wedgeRoundRectCallout">
            <a:avLst>
              <a:gd name="adj1" fmla="val -24028"/>
              <a:gd name="adj2" fmla="val 48448"/>
              <a:gd name="adj3" fmla="val 16667"/>
            </a:avLst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We could have a look at this photo album. It’s got all the photos Lucy took on her holiday.</a:t>
            </a:r>
            <a:endParaRPr lang="el-G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301" y="1532625"/>
            <a:ext cx="6314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Brian said __________________ a look at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______ photo album and explained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____________ all the photos Lucy _________ on her holiday.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242" y="3007358"/>
            <a:ext cx="77938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>
                  <a:solidFill>
                    <a:srgbClr val="CC0000">
                      <a:lumMod val="60000"/>
                      <a:lumOff val="40000"/>
                    </a:srgbClr>
                  </a:solidFill>
                </a:ln>
                <a:solidFill>
                  <a:srgbClr val="CC0000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veman" pitchFamily="2" charset="0"/>
              </a:rPr>
              <a:t>a</a:t>
            </a:r>
            <a:endParaRPr kumimoji="0" lang="el-GR" sz="4800" b="1" i="0" u="none" strike="noStrike" kern="0" cap="none" spc="0" normalizeH="0" baseline="0" noProof="0" dirty="0">
              <a:ln w="11430">
                <a:solidFill>
                  <a:srgbClr val="CC0000">
                    <a:lumMod val="60000"/>
                    <a:lumOff val="40000"/>
                  </a:srgbClr>
                </a:solidFill>
              </a:ln>
              <a:solidFill>
                <a:srgbClr val="CC0000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3145" y="3068053"/>
            <a:ext cx="68320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>
                  <a:solidFill>
                    <a:srgbClr val="CC0000">
                      <a:lumMod val="60000"/>
                      <a:lumOff val="40000"/>
                    </a:srgbClr>
                  </a:solidFill>
                </a:ln>
                <a:solidFill>
                  <a:srgbClr val="CC0000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veman" pitchFamily="2" charset="0"/>
              </a:rPr>
              <a:t>b</a:t>
            </a:r>
            <a:endParaRPr kumimoji="0" lang="el-GR" sz="4800" b="1" i="0" u="none" strike="noStrike" kern="0" cap="none" spc="0" normalizeH="0" baseline="0" noProof="0" dirty="0">
              <a:ln w="11430">
                <a:solidFill>
                  <a:srgbClr val="CC0000">
                    <a:lumMod val="60000"/>
                    <a:lumOff val="40000"/>
                  </a:srgbClr>
                </a:solidFill>
              </a:ln>
              <a:solidFill>
                <a:srgbClr val="CC0000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vem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02623" y="3283497"/>
            <a:ext cx="20762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they could had 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02623" y="4060792"/>
            <a:ext cx="24657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that they</a:t>
            </a:r>
            <a:r>
              <a:rPr kumimoji="0" lang="en-US" sz="2000" b="1" i="0" u="none" strike="noStrike" kern="0" cap="none" spc="0" normalizeH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 can have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02623" y="3683607"/>
            <a:ext cx="33123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kern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we could have</a:t>
            </a:r>
            <a:endParaRPr lang="en-US" sz="2000" b="1" kern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2001" y="3603351"/>
            <a:ext cx="6399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this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19977" y="3203241"/>
            <a:ext cx="5838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the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58599" y="1594681"/>
            <a:ext cx="2319866" cy="3520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we could have</a:t>
            </a:r>
            <a:endParaRPr kumimoji="0" lang="en-US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40807" y="1961637"/>
            <a:ext cx="662361" cy="3520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the</a:t>
            </a:r>
            <a:endParaRPr kumimoji="0" lang="en-US" sz="24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06" y="3482630"/>
            <a:ext cx="717831" cy="6295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67" y="3054065"/>
            <a:ext cx="717831" cy="629542"/>
          </a:xfrm>
          <a:prstGeom prst="rect">
            <a:avLst/>
          </a:prstGeom>
        </p:spPr>
      </p:pic>
      <p:pic>
        <p:nvPicPr>
          <p:cNvPr id="33" name="Picture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032" y="5151027"/>
            <a:ext cx="824374" cy="76767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678487" y="4028004"/>
            <a:ext cx="8755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these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5297" y="4354438"/>
            <a:ext cx="78418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>
                  <a:solidFill>
                    <a:srgbClr val="CC0000">
                      <a:lumMod val="60000"/>
                      <a:lumOff val="40000"/>
                    </a:srgbClr>
                  </a:solidFill>
                </a:ln>
                <a:solidFill>
                  <a:srgbClr val="CC0000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veman" pitchFamily="2" charset="0"/>
              </a:rPr>
              <a:t>d</a:t>
            </a:r>
            <a:endParaRPr kumimoji="0" lang="el-GR" sz="4800" b="1" i="0" u="none" strike="noStrike" kern="0" cap="none" spc="0" normalizeH="0" baseline="0" noProof="0" dirty="0">
              <a:ln w="11430">
                <a:solidFill>
                  <a:srgbClr val="CC0000">
                    <a:lumMod val="60000"/>
                    <a:lumOff val="40000"/>
                  </a:srgbClr>
                </a:solidFill>
              </a:ln>
              <a:solidFill>
                <a:srgbClr val="CC0000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vem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48367" y="4683471"/>
            <a:ext cx="8883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taked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72500" y="5016611"/>
            <a:ext cx="14157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had taken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365" y="4787179"/>
            <a:ext cx="717831" cy="62954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697347" y="5377780"/>
            <a:ext cx="13949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has taken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67060" y="2321677"/>
            <a:ext cx="1486304" cy="3520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15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had taken</a:t>
            </a:r>
            <a:endParaRPr kumimoji="0" lang="en-US" sz="2400" b="1" i="0" u="none" strike="noStrike" kern="0" cap="none" spc="-15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9920" y="4485853"/>
            <a:ext cx="77617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>
                  <a:solidFill>
                    <a:srgbClr val="CC0000">
                      <a:lumMod val="60000"/>
                      <a:lumOff val="40000"/>
                    </a:srgbClr>
                  </a:solidFill>
                </a:ln>
                <a:solidFill>
                  <a:srgbClr val="CC0000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veman" pitchFamily="2" charset="0"/>
              </a:rPr>
              <a:t>c</a:t>
            </a:r>
            <a:endParaRPr kumimoji="0" lang="el-GR" sz="4800" b="1" i="0" u="none" strike="noStrike" kern="0" cap="none" spc="0" normalizeH="0" baseline="0" noProof="0" dirty="0">
              <a:ln w="11430">
                <a:solidFill>
                  <a:srgbClr val="CC0000">
                    <a:lumMod val="60000"/>
                    <a:lumOff val="40000"/>
                  </a:srgbClr>
                </a:solidFill>
              </a:ln>
              <a:solidFill>
                <a:srgbClr val="CC0000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vem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17465" y="4770795"/>
            <a:ext cx="8563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it has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12006" y="5477162"/>
            <a:ext cx="14318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that it had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27" y="5185435"/>
            <a:ext cx="717831" cy="62954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406095" y="5126897"/>
            <a:ext cx="17267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they had got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24408" y="2360107"/>
            <a:ext cx="1467068" cy="3520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15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that it</a:t>
            </a:r>
            <a:r>
              <a:rPr kumimoji="0" lang="en-US" sz="2400" b="1" i="0" u="none" strike="noStrike" kern="0" cap="none" spc="-150" normalizeH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 had</a:t>
            </a:r>
            <a:endParaRPr kumimoji="0" lang="en-US" sz="2400" b="1" i="0" u="none" strike="noStrike" kern="0" cap="none" spc="-15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8419"/>
      </p:ext>
    </p:extLst>
  </p:cSld>
  <p:clrMapOvr>
    <a:masterClrMapping/>
  </p:clrMapOvr>
  <p:transition advClick="0">
    <p:blinds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7" grpId="0"/>
      <p:bldP spid="27" grpId="1"/>
      <p:bldP spid="28" grpId="0"/>
      <p:bldP spid="29" grpId="0"/>
      <p:bldP spid="30" grpId="0"/>
      <p:bldP spid="34" grpId="0"/>
      <p:bldP spid="34" grpId="1"/>
      <p:bldP spid="36" grpId="0"/>
      <p:bldP spid="36" grpId="1"/>
      <p:bldP spid="37" grpId="0"/>
      <p:bldP spid="39" grpId="0"/>
      <p:bldP spid="39" grpId="1"/>
      <p:bldP spid="40" grpId="0"/>
      <p:bldP spid="42" grpId="0"/>
      <p:bldP spid="42" grpId="1"/>
      <p:bldP spid="43" grpId="0"/>
      <p:bldP spid="45" grpId="0"/>
      <p:bldP spid="45" grpId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7" y="497625"/>
            <a:ext cx="2027871" cy="1614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0038" y="506233"/>
            <a:ext cx="5976664" cy="715089"/>
          </a:xfrm>
          <a:prstGeom prst="wedgeRoundRectCallout">
            <a:avLst>
              <a:gd name="adj1" fmla="val -24028"/>
              <a:gd name="adj2" fmla="val 48448"/>
              <a:gd name="adj3" fmla="val 16667"/>
            </a:avLst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Mary used dad’s credit card to buy clothes and I don’t think dad will be very happy.</a:t>
            </a:r>
            <a:endParaRPr lang="el-G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301" y="1532625"/>
            <a:ext cx="6314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Ellie informed her mum that  Mary ________________________  credit card _________ clothes and ________________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he ______________ very happy.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242" y="3007358"/>
            <a:ext cx="77938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>
                  <a:solidFill>
                    <a:srgbClr val="CC0000">
                      <a:lumMod val="60000"/>
                      <a:lumOff val="40000"/>
                    </a:srgbClr>
                  </a:solidFill>
                </a:ln>
                <a:solidFill>
                  <a:srgbClr val="CC0000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veman" pitchFamily="2" charset="0"/>
              </a:rPr>
              <a:t>a</a:t>
            </a:r>
            <a:endParaRPr kumimoji="0" lang="el-GR" sz="4800" b="1" i="0" u="none" strike="noStrike" kern="0" cap="none" spc="0" normalizeH="0" baseline="0" noProof="0" dirty="0">
              <a:ln w="11430">
                <a:solidFill>
                  <a:srgbClr val="CC0000">
                    <a:lumMod val="60000"/>
                    <a:lumOff val="40000"/>
                  </a:srgbClr>
                </a:solidFill>
              </a:ln>
              <a:solidFill>
                <a:srgbClr val="CC0000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1369" y="3168855"/>
            <a:ext cx="68320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>
                  <a:solidFill>
                    <a:srgbClr val="CC0000">
                      <a:lumMod val="60000"/>
                      <a:lumOff val="40000"/>
                    </a:srgbClr>
                  </a:solidFill>
                </a:ln>
                <a:solidFill>
                  <a:srgbClr val="CC0000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veman" pitchFamily="2" charset="0"/>
              </a:rPr>
              <a:t>b</a:t>
            </a:r>
            <a:endParaRPr kumimoji="0" lang="el-GR" sz="4800" b="1" i="0" u="none" strike="noStrike" kern="0" cap="none" spc="0" normalizeH="0" baseline="0" noProof="0" dirty="0">
              <a:ln w="11430">
                <a:solidFill>
                  <a:srgbClr val="CC0000">
                    <a:lumMod val="60000"/>
                    <a:lumOff val="40000"/>
                  </a:srgbClr>
                </a:solidFill>
              </a:ln>
              <a:solidFill>
                <a:srgbClr val="CC0000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vem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66994" y="3637498"/>
            <a:ext cx="15488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used dad’s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37322" y="4005064"/>
            <a:ext cx="32287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had</a:t>
            </a:r>
            <a:r>
              <a:rPr kumimoji="0" lang="en-US" sz="2000" b="1" i="0" u="none" strike="noStrike" kern="0" cap="none" spc="0" normalizeH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 been used the dad’s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7322" y="3286909"/>
            <a:ext cx="3917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kern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had used their dad’s</a:t>
            </a:r>
            <a:endParaRPr lang="en-US" sz="2000" b="1" kern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8144" y="3676962"/>
            <a:ext cx="13740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to bought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68144" y="3312736"/>
            <a:ext cx="9509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to buy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93828" y="1944626"/>
            <a:ext cx="3230372" cy="3520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had used their dad’s</a:t>
            </a:r>
            <a:endParaRPr kumimoji="0" lang="en-US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315" y="2327714"/>
            <a:ext cx="1101584" cy="3520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to buy</a:t>
            </a:r>
            <a:endParaRPr kumimoji="0" lang="en-US" sz="24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987" y="3083304"/>
            <a:ext cx="717831" cy="6295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64" y="3046622"/>
            <a:ext cx="717831" cy="629542"/>
          </a:xfrm>
          <a:prstGeom prst="rect">
            <a:avLst/>
          </a:prstGeom>
        </p:spPr>
      </p:pic>
      <p:pic>
        <p:nvPicPr>
          <p:cNvPr id="33" name="Picture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032" y="5151027"/>
            <a:ext cx="824374" cy="76767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898058" y="4037608"/>
            <a:ext cx="10631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bought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5297" y="4354438"/>
            <a:ext cx="78418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>
                  <a:solidFill>
                    <a:srgbClr val="CC0000">
                      <a:lumMod val="60000"/>
                      <a:lumOff val="40000"/>
                    </a:srgbClr>
                  </a:solidFill>
                </a:ln>
                <a:solidFill>
                  <a:srgbClr val="CC0000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veman" pitchFamily="2" charset="0"/>
              </a:rPr>
              <a:t>d</a:t>
            </a:r>
            <a:endParaRPr kumimoji="0" lang="el-GR" sz="4800" b="1" i="0" u="none" strike="noStrike" kern="0" cap="none" spc="0" normalizeH="0" baseline="0" noProof="0" dirty="0">
              <a:ln w="11430">
                <a:solidFill>
                  <a:srgbClr val="CC0000">
                    <a:lumMod val="60000"/>
                    <a:lumOff val="40000"/>
                  </a:srgbClr>
                </a:solidFill>
              </a:ln>
              <a:solidFill>
                <a:srgbClr val="CC0000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vem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80300" y="4683471"/>
            <a:ext cx="6848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was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24128" y="5016611"/>
            <a:ext cx="13099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would be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80" y="4748238"/>
            <a:ext cx="717831" cy="62954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787865" y="5377780"/>
            <a:ext cx="14975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would was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79283" y="2705719"/>
            <a:ext cx="1380506" cy="3520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15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would be</a:t>
            </a:r>
            <a:endParaRPr kumimoji="0" lang="en-US" sz="2400" b="1" i="0" u="none" strike="noStrike" kern="0" cap="none" spc="-15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9920" y="4485853"/>
            <a:ext cx="77617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>
                  <a:solidFill>
                    <a:srgbClr val="CC0000">
                      <a:lumMod val="60000"/>
                      <a:lumOff val="40000"/>
                    </a:srgbClr>
                  </a:solidFill>
                </a:ln>
                <a:solidFill>
                  <a:srgbClr val="CC0000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veman" pitchFamily="2" charset="0"/>
              </a:rPr>
              <a:t>c</a:t>
            </a:r>
            <a:endParaRPr kumimoji="0" lang="el-GR" sz="4800" b="1" i="0" u="none" strike="noStrike" kern="0" cap="none" spc="0" normalizeH="0" baseline="0" noProof="0" dirty="0">
              <a:ln w="11430">
                <a:solidFill>
                  <a:srgbClr val="CC0000">
                    <a:lumMod val="60000"/>
                    <a:lumOff val="40000"/>
                  </a:srgbClr>
                </a:solidFill>
              </a:ln>
              <a:solidFill>
                <a:srgbClr val="CC0000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vem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08961" y="4649985"/>
            <a:ext cx="25058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she didn’t </a:t>
            </a:r>
            <a:r>
              <a:rPr lang="en-US" sz="2000" b="1" kern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thought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19672" y="5017412"/>
            <a:ext cx="2095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she didn’t think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46" y="4787980"/>
            <a:ext cx="717831" cy="62954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610564" y="5418324"/>
            <a:ext cx="2520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she hadn’t thought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59814" y="2360107"/>
            <a:ext cx="2165978" cy="3520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15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she didn’t think</a:t>
            </a:r>
            <a:endParaRPr kumimoji="0" lang="en-US" sz="2400" b="1" i="0" u="none" strike="noStrike" kern="0" cap="none" spc="-15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36656"/>
      </p:ext>
    </p:extLst>
  </p:cSld>
  <p:clrMapOvr>
    <a:masterClrMapping/>
  </p:clrMapOvr>
  <p:transition advClick="0">
    <p:blinds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7" grpId="0"/>
      <p:bldP spid="27" grpId="1"/>
      <p:bldP spid="28" grpId="0"/>
      <p:bldP spid="29" grpId="0"/>
      <p:bldP spid="30" grpId="0"/>
      <p:bldP spid="34" grpId="0"/>
      <p:bldP spid="34" grpId="1"/>
      <p:bldP spid="36" grpId="0"/>
      <p:bldP spid="36" grpId="1"/>
      <p:bldP spid="37" grpId="0"/>
      <p:bldP spid="39" grpId="0"/>
      <p:bldP spid="39" grpId="1"/>
      <p:bldP spid="40" grpId="0"/>
      <p:bldP spid="42" grpId="0"/>
      <p:bldP spid="42" grpId="1"/>
      <p:bldP spid="43" grpId="0"/>
      <p:bldP spid="45" grpId="0"/>
      <p:bldP spid="45" grpId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0038" y="506233"/>
            <a:ext cx="5976664" cy="715089"/>
          </a:xfrm>
          <a:prstGeom prst="wedgeRoundRectCallout">
            <a:avLst>
              <a:gd name="adj1" fmla="val -58682"/>
              <a:gd name="adj2" fmla="val 71095"/>
              <a:gd name="adj3" fmla="val 16667"/>
            </a:avLst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I’m getting good at driving. Actually, I think </a:t>
            </a:r>
          </a:p>
          <a:p>
            <a:r>
              <a:rPr lang="en-US" b="1" dirty="0" smtClean="0"/>
              <a:t>I’m going to be an excellent driver!</a:t>
            </a:r>
            <a:endParaRPr lang="el-G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40727" y="1388440"/>
            <a:ext cx="6272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Tina claimed that  __________________ good at _____________  and that , actually,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______________ _____________________ an excellent driver.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242" y="3007358"/>
            <a:ext cx="77938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>
                  <a:solidFill>
                    <a:srgbClr val="CC0000">
                      <a:lumMod val="60000"/>
                      <a:lumOff val="40000"/>
                    </a:srgbClr>
                  </a:solidFill>
                </a:ln>
                <a:solidFill>
                  <a:srgbClr val="CC0000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veman" pitchFamily="2" charset="0"/>
              </a:rPr>
              <a:t>a</a:t>
            </a:r>
            <a:endParaRPr kumimoji="0" lang="el-GR" sz="4800" b="1" i="0" u="none" strike="noStrike" kern="0" cap="none" spc="0" normalizeH="0" baseline="0" noProof="0" dirty="0">
              <a:ln w="11430">
                <a:solidFill>
                  <a:srgbClr val="CC0000">
                    <a:lumMod val="60000"/>
                    <a:lumOff val="40000"/>
                  </a:srgbClr>
                </a:solidFill>
              </a:ln>
              <a:solidFill>
                <a:srgbClr val="CC0000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3145" y="3068053"/>
            <a:ext cx="68320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>
                  <a:solidFill>
                    <a:srgbClr val="CC0000">
                      <a:lumMod val="60000"/>
                      <a:lumOff val="40000"/>
                    </a:srgbClr>
                  </a:solidFill>
                </a:ln>
                <a:solidFill>
                  <a:srgbClr val="CC0000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veman" pitchFamily="2" charset="0"/>
              </a:rPr>
              <a:t>b</a:t>
            </a:r>
            <a:endParaRPr kumimoji="0" lang="el-GR" sz="4800" b="1" i="0" u="none" strike="noStrike" kern="0" cap="none" spc="0" normalizeH="0" baseline="0" noProof="0" dirty="0">
              <a:ln w="11430">
                <a:solidFill>
                  <a:srgbClr val="CC0000">
                    <a:lumMod val="60000"/>
                    <a:lumOff val="40000"/>
                  </a:srgbClr>
                </a:solidFill>
              </a:ln>
              <a:solidFill>
                <a:srgbClr val="CC0000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vem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90814" y="3283497"/>
            <a:ext cx="11929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Tina got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6618" y="4060792"/>
            <a:ext cx="33473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that she had been</a:t>
            </a:r>
            <a:r>
              <a:rPr kumimoji="0" lang="en-US" sz="2000" b="1" i="0" u="none" strike="noStrike" kern="0" cap="none" spc="0" normalizeH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 getting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02623" y="3648507"/>
            <a:ext cx="33123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kern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she was getting</a:t>
            </a:r>
            <a:endParaRPr lang="en-US" sz="2000" b="1" kern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99753" y="3603351"/>
            <a:ext cx="9044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drove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08104" y="3203241"/>
            <a:ext cx="10502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driving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28119" y="1484784"/>
            <a:ext cx="2528257" cy="3488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she was</a:t>
            </a:r>
            <a:r>
              <a:rPr kumimoji="0" lang="en-US" sz="2400" b="1" i="0" u="none" strike="noStrike" kern="0" cap="none" spc="0" normalizeH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 getting</a:t>
            </a:r>
            <a:endParaRPr kumimoji="0" lang="en-US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47459" y="1844728"/>
            <a:ext cx="1223413" cy="3520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driving</a:t>
            </a:r>
            <a:endParaRPr kumimoji="0" lang="en-US" sz="24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06" y="3447530"/>
            <a:ext cx="717831" cy="6295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93" y="2973809"/>
            <a:ext cx="717831" cy="629542"/>
          </a:xfrm>
          <a:prstGeom prst="rect">
            <a:avLst/>
          </a:prstGeom>
        </p:spPr>
      </p:pic>
      <p:pic>
        <p:nvPicPr>
          <p:cNvPr id="33" name="Picture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032" y="5151027"/>
            <a:ext cx="824374" cy="76767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542873" y="4005064"/>
            <a:ext cx="9733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driven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75843" y="4614227"/>
            <a:ext cx="78418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>
                  <a:solidFill>
                    <a:srgbClr val="CC0000">
                      <a:lumMod val="60000"/>
                      <a:lumOff val="40000"/>
                    </a:srgbClr>
                  </a:solidFill>
                </a:ln>
                <a:solidFill>
                  <a:srgbClr val="CC0000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veman" pitchFamily="2" charset="0"/>
              </a:rPr>
              <a:t>d</a:t>
            </a:r>
            <a:endParaRPr kumimoji="0" lang="el-GR" sz="4800" b="1" i="0" u="none" strike="noStrike" kern="0" cap="none" spc="0" normalizeH="0" baseline="0" noProof="0" dirty="0">
              <a:ln w="11430">
                <a:solidFill>
                  <a:srgbClr val="CC0000">
                    <a:lumMod val="60000"/>
                    <a:lumOff val="40000"/>
                  </a:srgbClr>
                </a:solidFill>
              </a:ln>
              <a:solidFill>
                <a:srgbClr val="CC0000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vem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3207" y="4713477"/>
            <a:ext cx="27990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she </a:t>
            </a:r>
            <a:r>
              <a:rPr lang="en-US" sz="2000" b="1" kern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‘s going to was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67340" y="5046617"/>
            <a:ext cx="32890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she was going to be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428" y="4787179"/>
            <a:ext cx="717831" cy="62954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692188" y="5407786"/>
            <a:ext cx="27601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I’m going to being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25862" y="2216091"/>
            <a:ext cx="2842482" cy="3488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15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she was going to be </a:t>
            </a:r>
            <a:endParaRPr kumimoji="0" lang="en-US" sz="2400" b="1" i="0" u="none" strike="noStrike" kern="0" cap="none" spc="-15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9920" y="4653136"/>
            <a:ext cx="77617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>
                  <a:solidFill>
                    <a:srgbClr val="CC0000">
                      <a:lumMod val="60000"/>
                      <a:lumOff val="40000"/>
                    </a:srgbClr>
                  </a:solidFill>
                </a:ln>
                <a:solidFill>
                  <a:srgbClr val="CC0000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veman" pitchFamily="2" charset="0"/>
              </a:rPr>
              <a:t>c</a:t>
            </a:r>
            <a:endParaRPr kumimoji="0" lang="el-GR" sz="4800" b="1" i="0" u="none" strike="noStrike" kern="0" cap="none" spc="0" normalizeH="0" baseline="0" noProof="0" dirty="0">
              <a:ln w="11430">
                <a:solidFill>
                  <a:srgbClr val="CC0000">
                    <a:lumMod val="60000"/>
                    <a:lumOff val="40000"/>
                  </a:srgbClr>
                </a:solidFill>
              </a:ln>
              <a:solidFill>
                <a:srgbClr val="CC0000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vem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84732" y="4770795"/>
            <a:ext cx="19191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she’s thinking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97393" y="5477162"/>
            <a:ext cx="16610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she thought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27" y="5185435"/>
            <a:ext cx="717831" cy="62954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333840" y="5126897"/>
            <a:ext cx="12939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I thought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16396" y="2212885"/>
            <a:ext cx="1739580" cy="3520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15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she thought</a:t>
            </a:r>
            <a:endParaRPr kumimoji="0" lang="en-US" sz="2400" b="1" i="0" u="none" strike="noStrike" kern="0" cap="none" spc="-15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1" y="655780"/>
            <a:ext cx="2178657" cy="200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50057"/>
      </p:ext>
    </p:extLst>
  </p:cSld>
  <p:clrMapOvr>
    <a:masterClrMapping/>
  </p:clrMapOvr>
  <p:transition advClick="0">
    <p:blinds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7" grpId="0"/>
      <p:bldP spid="27" grpId="1"/>
      <p:bldP spid="28" grpId="0"/>
      <p:bldP spid="29" grpId="0"/>
      <p:bldP spid="30" grpId="0"/>
      <p:bldP spid="34" grpId="0"/>
      <p:bldP spid="34" grpId="1"/>
      <p:bldP spid="36" grpId="0"/>
      <p:bldP spid="36" grpId="1"/>
      <p:bldP spid="37" grpId="0"/>
      <p:bldP spid="39" grpId="0"/>
      <p:bldP spid="39" grpId="1"/>
      <p:bldP spid="40" grpId="0"/>
      <p:bldP spid="42" grpId="0"/>
      <p:bldP spid="42" grpId="1"/>
      <p:bldP spid="43" grpId="0"/>
      <p:bldP spid="45" grpId="0"/>
      <p:bldP spid="45" grpId="1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0038" y="506233"/>
            <a:ext cx="5976664" cy="715089"/>
          </a:xfrm>
          <a:prstGeom prst="wedgeRoundRectCallout">
            <a:avLst>
              <a:gd name="adj1" fmla="val -58682"/>
              <a:gd name="adj2" fmla="val 71095"/>
              <a:gd name="adj3" fmla="val 16667"/>
            </a:avLst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We didn’t do our history class today so we had a free period.</a:t>
            </a:r>
            <a:endParaRPr lang="el-G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40727" y="1388440"/>
            <a:ext cx="6272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Mona explained that  __________________ ________ 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itchFamily="34" charset="0"/>
              </a:rPr>
              <a:t>histrory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class ___________ , so __________________ a free period.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242" y="3007358"/>
            <a:ext cx="77938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>
                  <a:solidFill>
                    <a:srgbClr val="CC0000">
                      <a:lumMod val="60000"/>
                      <a:lumOff val="40000"/>
                    </a:srgbClr>
                  </a:solidFill>
                </a:ln>
                <a:solidFill>
                  <a:srgbClr val="CC0000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veman" pitchFamily="2" charset="0"/>
              </a:rPr>
              <a:t>a</a:t>
            </a:r>
            <a:endParaRPr kumimoji="0" lang="el-GR" sz="4800" b="1" i="0" u="none" strike="noStrike" kern="0" cap="none" spc="0" normalizeH="0" baseline="0" noProof="0" dirty="0">
              <a:ln w="11430">
                <a:solidFill>
                  <a:srgbClr val="CC0000">
                    <a:lumMod val="60000"/>
                    <a:lumOff val="40000"/>
                  </a:srgbClr>
                </a:solidFill>
              </a:ln>
              <a:solidFill>
                <a:srgbClr val="CC0000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3145" y="3068053"/>
            <a:ext cx="68320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>
                  <a:solidFill>
                    <a:srgbClr val="CC0000">
                      <a:lumMod val="60000"/>
                      <a:lumOff val="40000"/>
                    </a:srgbClr>
                  </a:solidFill>
                </a:ln>
                <a:solidFill>
                  <a:srgbClr val="CC0000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veman" pitchFamily="2" charset="0"/>
              </a:rPr>
              <a:t>b</a:t>
            </a:r>
            <a:endParaRPr kumimoji="0" lang="el-GR" sz="4800" b="1" i="0" u="none" strike="noStrike" kern="0" cap="none" spc="0" normalizeH="0" baseline="0" noProof="0" dirty="0">
              <a:ln w="11430">
                <a:solidFill>
                  <a:srgbClr val="CC0000">
                    <a:lumMod val="60000"/>
                    <a:lumOff val="40000"/>
                  </a:srgbClr>
                </a:solidFill>
              </a:ln>
              <a:solidFill>
                <a:srgbClr val="CC0000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vem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02623" y="3289050"/>
            <a:ext cx="18838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they didn’t do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08834" y="3645024"/>
            <a:ext cx="15039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they didn’t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97393" y="3999798"/>
            <a:ext cx="33123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kern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they hadn’t done</a:t>
            </a:r>
            <a:endParaRPr lang="en-US" sz="2000" b="1" kern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99753" y="3603351"/>
            <a:ext cx="6078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our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08104" y="3244914"/>
            <a:ext cx="7649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their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06278" y="1484784"/>
            <a:ext cx="2682146" cy="3488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they hadn’t done</a:t>
            </a:r>
            <a:endParaRPr kumimoji="0" lang="en-US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17967" y="1821251"/>
            <a:ext cx="880369" cy="3488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their</a:t>
            </a:r>
            <a:endParaRPr kumimoji="0" lang="en-US" sz="24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70" y="3781126"/>
            <a:ext cx="717831" cy="6295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93" y="2973809"/>
            <a:ext cx="717831" cy="629542"/>
          </a:xfrm>
          <a:prstGeom prst="rect">
            <a:avLst/>
          </a:prstGeom>
        </p:spPr>
      </p:pic>
      <p:pic>
        <p:nvPicPr>
          <p:cNvPr id="33" name="Picture 3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83" y="5068635"/>
            <a:ext cx="850064" cy="85006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542873" y="4005064"/>
            <a:ext cx="9044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theirs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75843" y="4614227"/>
            <a:ext cx="78418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>
                  <a:solidFill>
                    <a:srgbClr val="CC0000">
                      <a:lumMod val="60000"/>
                      <a:lumOff val="40000"/>
                    </a:srgbClr>
                  </a:solidFill>
                </a:ln>
                <a:solidFill>
                  <a:srgbClr val="CC0000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veman" pitchFamily="2" charset="0"/>
              </a:rPr>
              <a:t>d</a:t>
            </a:r>
            <a:endParaRPr kumimoji="0" lang="el-GR" sz="4800" b="1" i="0" u="none" strike="noStrike" kern="0" cap="none" spc="0" normalizeH="0" baseline="0" noProof="0" dirty="0">
              <a:ln w="11430">
                <a:solidFill>
                  <a:srgbClr val="CC0000">
                    <a:lumMod val="60000"/>
                    <a:lumOff val="40000"/>
                  </a:srgbClr>
                </a:solidFill>
              </a:ln>
              <a:solidFill>
                <a:srgbClr val="CC0000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vem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3207" y="4713477"/>
            <a:ext cx="27990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they had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67340" y="5046617"/>
            <a:ext cx="32890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they’d had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58" y="4774789"/>
            <a:ext cx="717831" cy="62954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692188" y="5407786"/>
            <a:ext cx="27601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they would</a:t>
            </a:r>
            <a:r>
              <a:rPr kumimoji="0" lang="en-US" sz="2000" b="1" i="0" u="none" strike="noStrike" kern="0" cap="none" spc="0" normalizeH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 have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83768" y="2173604"/>
            <a:ext cx="2842482" cy="3488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15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they ‘d had</a:t>
            </a:r>
            <a:endParaRPr kumimoji="0" lang="en-US" sz="2400" b="1" i="0" u="none" strike="noStrike" kern="0" cap="none" spc="-15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9920" y="4653136"/>
            <a:ext cx="77617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>
                  <a:solidFill>
                    <a:srgbClr val="CC0000">
                      <a:lumMod val="60000"/>
                      <a:lumOff val="40000"/>
                    </a:srgbClr>
                  </a:solidFill>
                </a:ln>
                <a:solidFill>
                  <a:srgbClr val="CC0000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veman" pitchFamily="2" charset="0"/>
              </a:rPr>
              <a:t>c</a:t>
            </a:r>
            <a:endParaRPr kumimoji="0" lang="el-GR" sz="4800" b="1" i="0" u="none" strike="noStrike" kern="0" cap="none" spc="0" normalizeH="0" baseline="0" noProof="0" dirty="0">
              <a:ln w="11430">
                <a:solidFill>
                  <a:srgbClr val="CC0000">
                    <a:lumMod val="60000"/>
                    <a:lumOff val="40000"/>
                  </a:srgbClr>
                </a:solidFill>
              </a:ln>
              <a:solidFill>
                <a:srgbClr val="CC0000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vem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84732" y="5121060"/>
            <a:ext cx="19816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the day before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29302" y="4787239"/>
            <a:ext cx="1191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that day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36" y="4495512"/>
            <a:ext cx="717831" cy="62954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333840" y="5477162"/>
            <a:ext cx="16962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the next day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43401" y="1812594"/>
            <a:ext cx="1293944" cy="3520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15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that  day</a:t>
            </a:r>
            <a:endParaRPr kumimoji="0" lang="en-US" sz="2400" b="1" i="0" u="none" strike="noStrike" kern="0" cap="none" spc="-15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5" y="510356"/>
            <a:ext cx="1908878" cy="17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24356"/>
      </p:ext>
    </p:extLst>
  </p:cSld>
  <p:clrMapOvr>
    <a:masterClrMapping/>
  </p:clrMapOvr>
  <p:transition advClick="0">
    <p:blinds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7" grpId="0"/>
      <p:bldP spid="27" grpId="1"/>
      <p:bldP spid="28" grpId="0"/>
      <p:bldP spid="29" grpId="0"/>
      <p:bldP spid="30" grpId="0"/>
      <p:bldP spid="34" grpId="0"/>
      <p:bldP spid="34" grpId="1"/>
      <p:bldP spid="36" grpId="0"/>
      <p:bldP spid="36" grpId="1"/>
      <p:bldP spid="37" grpId="0"/>
      <p:bldP spid="39" grpId="0"/>
      <p:bldP spid="39" grpId="1"/>
      <p:bldP spid="40" grpId="0"/>
      <p:bldP spid="42" grpId="0"/>
      <p:bldP spid="42" grpId="1"/>
      <p:bldP spid="43" grpId="0"/>
      <p:bldP spid="45" grpId="0"/>
      <p:bldP spid="45" grpId="1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048918" y="4293096"/>
            <a:ext cx="3240360" cy="8198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3399FF"/>
                </a:solidFill>
                <a:latin typeface="Comic Sans MS" pitchFamily="66" charset="0"/>
              </a:rPr>
              <a:t>Change </a:t>
            </a:r>
          </a:p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here</a:t>
            </a:r>
            <a:r>
              <a:rPr lang="en-US" sz="2000" b="1" dirty="0" smtClean="0">
                <a:solidFill>
                  <a:srgbClr val="00B0F0"/>
                </a:solidFill>
                <a:latin typeface="Snap ITC" pitchFamily="82" charset="0"/>
              </a:rPr>
              <a:t> </a:t>
            </a:r>
            <a:r>
              <a:rPr lang="en-US" sz="2000" b="1" dirty="0" smtClean="0">
                <a:solidFill>
                  <a:srgbClr val="3399FF"/>
                </a:solidFill>
                <a:latin typeface="Comic Sans MS" pitchFamily="66" charset="0"/>
              </a:rPr>
              <a:t>to</a:t>
            </a:r>
            <a:r>
              <a:rPr lang="en-US" sz="2000" b="1" dirty="0" smtClean="0">
                <a:solidFill>
                  <a:srgbClr val="00B0F0"/>
                </a:solidFill>
                <a:latin typeface="Snap ITC" pitchFamily="82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there</a:t>
            </a:r>
          </a:p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now</a:t>
            </a:r>
            <a:r>
              <a:rPr lang="en-US" sz="2000" b="1" dirty="0" smtClean="0">
                <a:solidFill>
                  <a:srgbClr val="00B0F0"/>
                </a:solidFill>
                <a:latin typeface="Snap ITC" pitchFamily="82" charset="0"/>
              </a:rPr>
              <a:t> </a:t>
            </a:r>
            <a:r>
              <a:rPr lang="en-US" sz="2000" b="1" dirty="0" smtClean="0">
                <a:solidFill>
                  <a:srgbClr val="3399FF"/>
                </a:solidFill>
                <a:latin typeface="Comic Sans MS" pitchFamily="66" charset="0"/>
              </a:rPr>
              <a:t>to</a:t>
            </a:r>
            <a:r>
              <a:rPr lang="en-US" sz="2000" b="1" dirty="0" smtClean="0">
                <a:solidFill>
                  <a:srgbClr val="00B0F0"/>
                </a:solidFill>
                <a:latin typeface="Snap ITC" pitchFamily="82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then</a:t>
            </a:r>
            <a:endParaRPr lang="el-GR" sz="2000" b="1" dirty="0">
              <a:solidFill>
                <a:schemeClr val="accent3">
                  <a:lumMod val="75000"/>
                </a:schemeClr>
              </a:solidFill>
              <a:latin typeface="Gretoon Highligh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76" y="692696"/>
            <a:ext cx="3234433" cy="659223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99592" y="1772816"/>
            <a:ext cx="3240360" cy="8198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Use an </a:t>
            </a:r>
          </a:p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Introductory Verb</a:t>
            </a:r>
            <a:endParaRPr lang="el-GR" sz="20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9552" y="1812722"/>
            <a:ext cx="720080" cy="7200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16" name="Rounded Rectangle 15"/>
          <p:cNvSpPr/>
          <p:nvPr/>
        </p:nvSpPr>
        <p:spPr>
          <a:xfrm>
            <a:off x="3995936" y="3019096"/>
            <a:ext cx="3240360" cy="819808"/>
          </a:xfrm>
          <a:prstGeom prst="roundRect">
            <a:avLst/>
          </a:prstGeom>
          <a:solidFill>
            <a:srgbClr val="E7FFA3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Change Tenses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Snap ITC" pitchFamily="82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go backwards in time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el-GR" sz="20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13355" y="3068960"/>
            <a:ext cx="720080" cy="7200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17" name="Oval 16"/>
          <p:cNvSpPr/>
          <p:nvPr/>
        </p:nvSpPr>
        <p:spPr>
          <a:xfrm>
            <a:off x="539552" y="4293096"/>
            <a:ext cx="720080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l-GR" dirty="0"/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06" y="4365104"/>
            <a:ext cx="478691" cy="423457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36" y="1814490"/>
            <a:ext cx="478691" cy="429594"/>
          </a:xfrm>
          <a:prstGeom prst="rect">
            <a:avLst/>
          </a:prstGeom>
        </p:spPr>
      </p:pic>
      <p:pic>
        <p:nvPicPr>
          <p:cNvPr id="19" name="Picture 1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608" y="3068960"/>
            <a:ext cx="478691" cy="429594"/>
          </a:xfrm>
          <a:prstGeom prst="rect">
            <a:avLst/>
          </a:prstGeom>
        </p:spPr>
      </p:pic>
      <p:pic>
        <p:nvPicPr>
          <p:cNvPr id="20" name="Picture 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22" y="1354147"/>
            <a:ext cx="1819434" cy="1382903"/>
          </a:xfrm>
          <a:prstGeom prst="rect">
            <a:avLst/>
          </a:prstGeom>
        </p:spPr>
      </p:pic>
      <p:pic>
        <p:nvPicPr>
          <p:cNvPr id="2053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78" y="3973766"/>
            <a:ext cx="1123236" cy="113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8408" y="2842989"/>
            <a:ext cx="1494947" cy="117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28" y="4365104"/>
            <a:ext cx="1224136" cy="9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5313"/>
      </p:ext>
    </p:extLst>
  </p:cSld>
  <p:clrMapOvr>
    <a:masterClrMapping/>
  </p:clrMapOvr>
  <p:transition advClick="0">
    <p:blinds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76" y="692696"/>
            <a:ext cx="3234433" cy="659223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99592" y="1772816"/>
            <a:ext cx="3240360" cy="8198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Introductory </a:t>
            </a:r>
          </a:p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Verb</a:t>
            </a:r>
            <a:endParaRPr lang="el-GR" sz="20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9552" y="1812722"/>
            <a:ext cx="720080" cy="7200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l-GR" dirty="0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301208"/>
            <a:ext cx="478691" cy="4295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7" y="3102828"/>
            <a:ext cx="1819434" cy="1382903"/>
          </a:xfrm>
          <a:prstGeom prst="rect">
            <a:avLst/>
          </a:prstGeom>
          <a:effectLst>
            <a:glow rad="139700">
              <a:schemeClr val="bg1">
                <a:alpha val="83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6937770" y="4863468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1"/>
                </a:solidFill>
                <a:latin typeface="Arial Rounded MT Bold" pitchFamily="34" charset="0"/>
              </a:rPr>
              <a:t>etc</a:t>
            </a:r>
            <a:endParaRPr lang="el-GR" sz="1600" b="1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705723" y="2834416"/>
            <a:ext cx="1871235" cy="4530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She told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me</a:t>
            </a:r>
          </a:p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(that…)</a:t>
            </a:r>
            <a:endParaRPr lang="el-GR" sz="1600" b="1" dirty="0">
              <a:solidFill>
                <a:schemeClr val="accent3">
                  <a:lumMod val="75000"/>
                </a:schemeClr>
              </a:solidFill>
              <a:latin typeface="Gretoon Highlight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704301" y="3475845"/>
            <a:ext cx="1872658" cy="4530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We informed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her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(that..)</a:t>
            </a:r>
            <a:endParaRPr lang="el-GR" sz="1600" b="1" dirty="0">
              <a:solidFill>
                <a:schemeClr val="accent3">
                  <a:lumMod val="75000"/>
                </a:schemeClr>
              </a:solidFill>
              <a:latin typeface="Gretoon Highlight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716466" y="2834417"/>
            <a:ext cx="1894788" cy="4530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He said</a:t>
            </a:r>
          </a:p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(that…)</a:t>
            </a:r>
            <a:endParaRPr lang="el-GR" sz="1600" b="1" dirty="0">
              <a:solidFill>
                <a:schemeClr val="accent3">
                  <a:lumMod val="75000"/>
                </a:schemeClr>
              </a:solidFill>
              <a:latin typeface="Gretoon Highlight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738596" y="3473333"/>
            <a:ext cx="1872658" cy="4530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I pointed out</a:t>
            </a:r>
          </a:p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(that…)</a:t>
            </a:r>
            <a:endParaRPr lang="el-GR" sz="1600" b="1" dirty="0">
              <a:solidFill>
                <a:schemeClr val="accent3">
                  <a:lumMod val="75000"/>
                </a:schemeClr>
              </a:solidFill>
              <a:latin typeface="Gretoon Highlight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10079" y="2834415"/>
            <a:ext cx="1872658" cy="4530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They explained (that..)</a:t>
            </a:r>
            <a:endParaRPr lang="el-GR" sz="1600" b="1" dirty="0">
              <a:solidFill>
                <a:schemeClr val="accent3">
                  <a:lumMod val="75000"/>
                </a:schemeClr>
              </a:solidFill>
              <a:latin typeface="Gretoon Highlight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722360" y="3473332"/>
            <a:ext cx="1872658" cy="4530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She added (that..)</a:t>
            </a:r>
            <a:endParaRPr lang="el-GR" sz="1600" b="1" dirty="0">
              <a:solidFill>
                <a:schemeClr val="accent3">
                  <a:lumMod val="75000"/>
                </a:schemeClr>
              </a:solidFill>
              <a:latin typeface="Gretoon Highlight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738596" y="4128105"/>
            <a:ext cx="1872658" cy="4530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He claimed (that..)</a:t>
            </a:r>
            <a:endParaRPr lang="el-GR" sz="1600" b="1" dirty="0">
              <a:solidFill>
                <a:schemeClr val="accent3">
                  <a:lumMod val="75000"/>
                </a:schemeClr>
              </a:solidFill>
              <a:latin typeface="Gretoon Highlight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738571" y="4128105"/>
            <a:ext cx="1872658" cy="4530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She whispered (that..)</a:t>
            </a:r>
            <a:endParaRPr lang="el-GR" sz="1600" b="1" dirty="0">
              <a:solidFill>
                <a:schemeClr val="accent3">
                  <a:lumMod val="75000"/>
                </a:schemeClr>
              </a:solidFill>
              <a:latin typeface="Gretoon Highlight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787574" y="4776177"/>
            <a:ext cx="1872658" cy="4530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They thought (that..)</a:t>
            </a:r>
            <a:endParaRPr lang="el-GR" sz="1600" b="1" dirty="0">
              <a:solidFill>
                <a:schemeClr val="accent3">
                  <a:lumMod val="75000"/>
                </a:schemeClr>
              </a:solidFill>
              <a:latin typeface="Gretoon Hig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97937"/>
      </p:ext>
    </p:extLst>
  </p:cSld>
  <p:clrMapOvr>
    <a:masterClrMapping/>
  </p:clrMapOvr>
  <p:transition advClick="0">
    <p:blinds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951820" y="692696"/>
            <a:ext cx="3240360" cy="819808"/>
          </a:xfrm>
          <a:prstGeom prst="roundRect">
            <a:avLst/>
          </a:prstGeom>
          <a:solidFill>
            <a:srgbClr val="E7FFA3"/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Change Tenses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Snap ITC" pitchFamily="82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go backwards in time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el-GR" sz="20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11760" y="742560"/>
            <a:ext cx="720080" cy="7200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34" name="Text Box 40"/>
          <p:cNvSpPr txBox="1"/>
          <p:nvPr/>
        </p:nvSpPr>
        <p:spPr>
          <a:xfrm>
            <a:off x="847557" y="3554802"/>
            <a:ext cx="2788339" cy="5810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l-GR"/>
            </a:defPPr>
            <a:lvl1pPr>
              <a:lnSpc>
                <a:spcPts val="200"/>
              </a:lnSpc>
              <a:spcAft>
                <a:spcPts val="0"/>
              </a:spcAft>
              <a:defRPr sz="140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defRPr>
            </a:lvl1pPr>
          </a:lstStyle>
          <a:p>
            <a:pPr>
              <a:lnSpc>
                <a:spcPts val="500"/>
              </a:lnSpc>
            </a:pPr>
            <a:endParaRPr lang="en-US" sz="1000" dirty="0" smtClean="0"/>
          </a:p>
          <a:p>
            <a:pPr>
              <a:lnSpc>
                <a:spcPts val="1400"/>
              </a:lnSpc>
            </a:pPr>
            <a:r>
              <a:rPr lang="en-US" dirty="0" smtClean="0"/>
              <a:t>Past </a:t>
            </a:r>
          </a:p>
          <a:p>
            <a:pPr>
              <a:lnSpc>
                <a:spcPts val="1400"/>
              </a:lnSpc>
            </a:pPr>
            <a:r>
              <a:rPr lang="en-US" dirty="0" smtClean="0"/>
              <a:t>Simple</a:t>
            </a:r>
            <a:r>
              <a:rPr lang="en-US" sz="1200" dirty="0" smtClean="0"/>
              <a:t> </a:t>
            </a:r>
            <a:r>
              <a:rPr lang="en-US" dirty="0"/>
              <a:t>or Continuous</a:t>
            </a:r>
            <a:endParaRPr lang="el-GR" sz="1200" dirty="0">
              <a:effectLst/>
            </a:endParaRPr>
          </a:p>
        </p:txBody>
      </p:sp>
      <p:sp>
        <p:nvSpPr>
          <p:cNvPr id="35" name="Text Box 41"/>
          <p:cNvSpPr txBox="1"/>
          <p:nvPr/>
        </p:nvSpPr>
        <p:spPr>
          <a:xfrm>
            <a:off x="3833868" y="3554802"/>
            <a:ext cx="2808313" cy="5810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</a:pPr>
            <a:endParaRPr lang="en-US" sz="1400" dirty="0" smtClean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  <a:p>
            <a:pPr>
              <a:lnSpc>
                <a:spcPts val="600"/>
              </a:lnSpc>
            </a:pPr>
            <a:r>
              <a:rPr lang="en-US" sz="1400" dirty="0" smtClean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Past</a:t>
            </a:r>
            <a:r>
              <a:rPr lang="en-US" sz="1200" dirty="0" smtClean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 </a:t>
            </a:r>
            <a:r>
              <a:rPr lang="en-US" sz="1400" dirty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Perfect</a:t>
            </a:r>
            <a:endParaRPr lang="el-GR" sz="1400" dirty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400" dirty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Simple </a:t>
            </a:r>
            <a:r>
              <a:rPr lang="en-US" sz="1400" dirty="0" smtClean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or </a:t>
            </a:r>
            <a:r>
              <a:rPr lang="en-US" sz="1400" dirty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Continuous</a:t>
            </a:r>
            <a:endParaRPr lang="el-GR" sz="1400" dirty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3629083" y="3789040"/>
            <a:ext cx="222837" cy="1993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31" name="Text Box 66"/>
          <p:cNvSpPr txBox="1"/>
          <p:nvPr/>
        </p:nvSpPr>
        <p:spPr>
          <a:xfrm>
            <a:off x="862521" y="4437112"/>
            <a:ext cx="2773374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endParaRPr lang="en-US" sz="1400" dirty="0" smtClean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400" dirty="0" smtClean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Future Simple (will + inf.)</a:t>
            </a:r>
            <a:endParaRPr lang="el-GR" sz="1400" dirty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</p:txBody>
      </p:sp>
      <p:sp>
        <p:nvSpPr>
          <p:cNvPr id="32" name="Text Box 67"/>
          <p:cNvSpPr txBox="1"/>
          <p:nvPr/>
        </p:nvSpPr>
        <p:spPr>
          <a:xfrm>
            <a:off x="3850435" y="4437112"/>
            <a:ext cx="2791746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</a:pPr>
            <a:endParaRPr lang="en-US" sz="1400" dirty="0" smtClean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  <a:p>
            <a:pPr>
              <a:lnSpc>
                <a:spcPts val="1200"/>
              </a:lnSpc>
            </a:pPr>
            <a:r>
              <a:rPr lang="en-US" sz="1400" dirty="0" smtClean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would </a:t>
            </a:r>
            <a:r>
              <a:rPr lang="en-US" sz="1400" dirty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+ inf.</a:t>
            </a:r>
            <a:endParaRPr lang="el-GR" sz="1400" dirty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3636164" y="4589469"/>
            <a:ext cx="222837" cy="19934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28" name="Text Box 76"/>
          <p:cNvSpPr txBox="1"/>
          <p:nvPr/>
        </p:nvSpPr>
        <p:spPr>
          <a:xfrm>
            <a:off x="827584" y="1988513"/>
            <a:ext cx="2808312" cy="5543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"/>
              </a:lnSpc>
              <a:spcAft>
                <a:spcPts val="0"/>
              </a:spcAft>
            </a:pPr>
            <a:endParaRPr lang="en-US" sz="1400" dirty="0" smtClean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  <a:p>
            <a:pPr>
              <a:lnSpc>
                <a:spcPts val="300"/>
              </a:lnSpc>
            </a:pPr>
            <a:endParaRPr lang="en-US" sz="1400" dirty="0" smtClean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  <a:p>
            <a:pPr>
              <a:lnSpc>
                <a:spcPts val="1200"/>
              </a:lnSpc>
            </a:pPr>
            <a:r>
              <a:rPr lang="en-US" sz="1400" dirty="0" smtClean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Present </a:t>
            </a:r>
            <a:endParaRPr lang="en-US" sz="1400" dirty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Simple or Continuous</a:t>
            </a:r>
            <a:endParaRPr lang="el-GR" sz="1400" dirty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635896" y="2166024"/>
            <a:ext cx="222837" cy="1993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25" name="Text Box 81"/>
          <p:cNvSpPr txBox="1"/>
          <p:nvPr/>
        </p:nvSpPr>
        <p:spPr>
          <a:xfrm>
            <a:off x="827584" y="2739020"/>
            <a:ext cx="2808312" cy="6412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700"/>
              </a:lnSpc>
              <a:spcAft>
                <a:spcPts val="0"/>
              </a:spcAft>
            </a:pPr>
            <a:endParaRPr lang="en-US" sz="1000" dirty="0" smtClean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sz="1400" dirty="0" smtClean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Present </a:t>
            </a:r>
            <a:r>
              <a:rPr lang="en-US" sz="1400" dirty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Perfect</a:t>
            </a:r>
            <a:endParaRPr lang="el-GR" sz="1400" dirty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sz="1400" dirty="0" smtClean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Simple or </a:t>
            </a:r>
            <a:r>
              <a:rPr lang="en-US" sz="1400" dirty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Continuous</a:t>
            </a:r>
            <a:endParaRPr lang="el-GR" sz="1400" dirty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</p:txBody>
      </p:sp>
      <p:sp>
        <p:nvSpPr>
          <p:cNvPr id="26" name="Text Box 82"/>
          <p:cNvSpPr txBox="1"/>
          <p:nvPr/>
        </p:nvSpPr>
        <p:spPr>
          <a:xfrm>
            <a:off x="3858733" y="2739021"/>
            <a:ext cx="2783448" cy="6412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700"/>
              </a:lnSpc>
              <a:spcAft>
                <a:spcPts val="0"/>
              </a:spcAft>
            </a:pPr>
            <a:endParaRPr lang="en-US" sz="900" dirty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400" dirty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Past Perfect</a:t>
            </a:r>
            <a:endParaRPr lang="el-GR" sz="1400" dirty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400" dirty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Simple or Continuous</a:t>
            </a:r>
            <a:endParaRPr lang="el-GR" sz="1400" dirty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635895" y="2998328"/>
            <a:ext cx="222837" cy="1993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37" name="Text Box 76"/>
          <p:cNvSpPr txBox="1"/>
          <p:nvPr/>
        </p:nvSpPr>
        <p:spPr>
          <a:xfrm>
            <a:off x="3833869" y="2010560"/>
            <a:ext cx="2808312" cy="5543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"/>
              </a:lnSpc>
              <a:spcAft>
                <a:spcPts val="0"/>
              </a:spcAft>
            </a:pPr>
            <a:endParaRPr lang="en-US" sz="1400" dirty="0" smtClean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  <a:p>
            <a:pPr>
              <a:lnSpc>
                <a:spcPts val="300"/>
              </a:lnSpc>
              <a:spcAft>
                <a:spcPts val="0"/>
              </a:spcAft>
            </a:pPr>
            <a:endParaRPr lang="en-US" sz="1400" dirty="0" smtClean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400" dirty="0" smtClean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Past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400" dirty="0" smtClean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Simple </a:t>
            </a:r>
            <a:r>
              <a:rPr lang="en-US" sz="1400" dirty="0">
                <a:ln w="9525" cap="rnd" cmpd="sng" algn="ctr">
                  <a:solidFill>
                    <a:srgbClr val="31489F"/>
                  </a:solidFill>
                  <a:prstDash val="solid"/>
                  <a:bevel/>
                </a:ln>
                <a:solidFill>
                  <a:srgbClr val="21306A"/>
                </a:solidFill>
                <a:effectLst>
                  <a:glow rad="38100">
                    <a:srgbClr val="FFFF00"/>
                  </a:glow>
                </a:effectLst>
                <a:ea typeface="Calibri"/>
                <a:cs typeface="Times New Roman"/>
              </a:rPr>
              <a:t>or Continuous</a:t>
            </a:r>
            <a:endParaRPr lang="el-GR" sz="1400" dirty="0">
              <a:ln w="9525" cap="rnd" cmpd="sng" algn="ctr">
                <a:solidFill>
                  <a:srgbClr val="31489F"/>
                </a:solidFill>
                <a:prstDash val="solid"/>
                <a:bevel/>
              </a:ln>
              <a:solidFill>
                <a:srgbClr val="21306A"/>
              </a:solidFill>
              <a:effectLst>
                <a:glow rad="38100">
                  <a:srgbClr val="FFFF00"/>
                </a:glow>
              </a:effectLst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09316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67" y="2941633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70" y="3732345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3490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20" y="5013176"/>
            <a:ext cx="893393" cy="831943"/>
          </a:xfrm>
          <a:prstGeom prst="rect">
            <a:avLst/>
          </a:prstGeom>
        </p:spPr>
      </p:pic>
      <p:pic>
        <p:nvPicPr>
          <p:cNvPr id="21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07604" y="570043"/>
            <a:ext cx="1358767" cy="1065114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012489"/>
      </p:ext>
    </p:extLst>
  </p:cSld>
  <p:clrMapOvr>
    <a:masterClrMapping/>
  </p:clrMapOvr>
  <p:transition advClick="0">
    <p:blinds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  <p:bldP spid="2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051719" y="727054"/>
            <a:ext cx="4590461" cy="541706"/>
          </a:xfrm>
          <a:prstGeom prst="roundRect">
            <a:avLst/>
          </a:prstGeom>
          <a:solidFill>
            <a:srgbClr val="E7FFA3"/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Remember to change these</a:t>
            </a:r>
            <a:endParaRPr lang="el-GR" sz="20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4329883" y="2026448"/>
            <a:ext cx="222837" cy="1993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426" y="1892127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06" y="2396183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380" y="2995273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87" y="499839"/>
            <a:ext cx="360040" cy="7007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1840" y="1764105"/>
            <a:ext cx="10118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39810" y="1764104"/>
            <a:ext cx="14606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could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299652" y="2557902"/>
            <a:ext cx="222837" cy="1993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89587" y="2295559"/>
            <a:ext cx="10358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will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59046" y="2300133"/>
            <a:ext cx="16209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would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69773" y="2880333"/>
            <a:ext cx="26789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am, is, are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4315501" y="3130196"/>
            <a:ext cx="222837" cy="1993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88682" y="2880334"/>
            <a:ext cx="26035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was, were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9767" y="3429000"/>
            <a:ext cx="37689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have, has, had 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4299651" y="3702055"/>
            <a:ext cx="222837" cy="1993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38338" y="3455452"/>
            <a:ext cx="10567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had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380" y="3631548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1460192" y="3975714"/>
            <a:ext cx="26035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was, were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4299650" y="4231646"/>
            <a:ext cx="222837" cy="1993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481585" y="3996353"/>
            <a:ext cx="2353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had been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50" y="4196383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20" y="5013176"/>
            <a:ext cx="893393" cy="831943"/>
          </a:xfrm>
          <a:prstGeom prst="rect">
            <a:avLst/>
          </a:prstGeom>
        </p:spPr>
      </p:pic>
      <p:pic>
        <p:nvPicPr>
          <p:cNvPr id="26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38106" y="668076"/>
            <a:ext cx="1358767" cy="1065114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792201"/>
      </p:ext>
    </p:extLst>
  </p:cSld>
  <p:clrMapOvr>
    <a:masterClrMapping/>
  </p:clrMapOvr>
  <p:transition advClick="0">
    <p:blinds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0" grpId="0" animBg="1"/>
      <p:bldP spid="3" grpId="0"/>
      <p:bldP spid="24" grpId="0"/>
      <p:bldP spid="29" grpId="0" animBg="1"/>
      <p:bldP spid="41" grpId="0"/>
      <p:bldP spid="42" grpId="0"/>
      <p:bldP spid="43" grpId="0"/>
      <p:bldP spid="44" grpId="0" animBg="1"/>
      <p:bldP spid="45" grpId="0"/>
      <p:bldP spid="49" grpId="0"/>
      <p:bldP spid="50" grpId="0" animBg="1"/>
      <p:bldP spid="51" grpId="0"/>
      <p:bldP spid="53" grpId="0"/>
      <p:bldP spid="54" grpId="0" animBg="1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854223" y="727054"/>
            <a:ext cx="3435554" cy="541706"/>
          </a:xfrm>
          <a:prstGeom prst="roundRect">
            <a:avLst/>
          </a:prstGeom>
          <a:solidFill>
            <a:srgbClr val="E7FFA3"/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DO NOT change these</a:t>
            </a:r>
            <a:endParaRPr lang="el-GR" sz="20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24" y="1907005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46" y="2540909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37" y="3272631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84" y="448174"/>
            <a:ext cx="360040" cy="7007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8084" y="1770987"/>
            <a:ext cx="14478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V-</a:t>
            </a:r>
            <a:r>
              <a:rPr lang="en-US" sz="32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ing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76475" y="2396048"/>
            <a:ext cx="35910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past participle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54219" y="3015622"/>
            <a:ext cx="34355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+ infinitive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18955" y="3651897"/>
            <a:ext cx="35060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bare infinitive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301208"/>
            <a:ext cx="478691" cy="429594"/>
          </a:xfrm>
          <a:prstGeom prst="rect">
            <a:avLst/>
          </a:prstGeom>
        </p:spPr>
      </p:pic>
      <p:pic>
        <p:nvPicPr>
          <p:cNvPr id="13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25347" y="1268760"/>
            <a:ext cx="1358767" cy="947254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528670"/>
      </p:ext>
    </p:extLst>
  </p:cSld>
  <p:clrMapOvr>
    <a:masterClrMapping/>
  </p:clrMapOvr>
  <p:transition advClick="0">
    <p:blinds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3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27784" y="682006"/>
            <a:ext cx="3821108" cy="6587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3399FF"/>
            </a:solidFill>
          </a:ln>
          <a:effectLst>
            <a:glow rad="101600">
              <a:srgbClr val="00FF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3399FF"/>
                </a:solidFill>
                <a:latin typeface="Comic Sans MS" pitchFamily="66" charset="0"/>
              </a:rPr>
              <a:t>Change time and place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285813" y="2404438"/>
            <a:ext cx="222837" cy="1993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8346" y="2142095"/>
            <a:ext cx="12506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here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3755" y="2142094"/>
            <a:ext cx="14446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55582" y="2935892"/>
            <a:ext cx="222837" cy="1993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3382" y="2673549"/>
            <a:ext cx="11801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now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7930" y="2678123"/>
            <a:ext cx="12538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then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26457" y="3315459"/>
            <a:ext cx="1515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271431" y="3508186"/>
            <a:ext cx="222837" cy="1993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3663" y="3258324"/>
            <a:ext cx="21467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 day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255581" y="4080045"/>
            <a:ext cx="222837" cy="1993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5763" y="3833442"/>
            <a:ext cx="3166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 evening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55236" y="4353704"/>
            <a:ext cx="1898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tonight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255580" y="4609636"/>
            <a:ext cx="222837" cy="1993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3663" y="4374343"/>
            <a:ext cx="25298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 night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9701" y="3843099"/>
            <a:ext cx="30893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 evening</a:t>
            </a:r>
            <a:endParaRPr lang="en-US" sz="3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42" y="521668"/>
            <a:ext cx="380345" cy="6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ight Arrow 27"/>
          <p:cNvSpPr/>
          <p:nvPr/>
        </p:nvSpPr>
        <p:spPr>
          <a:xfrm>
            <a:off x="4285631" y="1819136"/>
            <a:ext cx="222837" cy="1993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15013" y="1572777"/>
            <a:ext cx="27703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this, these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74060" y="1556792"/>
            <a:ext cx="393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that, those, the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56" y="1716154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35" y="2268152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35" y="2822477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90" y="3444985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35" y="4023337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90" y="4517841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127" y="5544894"/>
            <a:ext cx="612263" cy="570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23570"/>
            <a:ext cx="1368152" cy="1293880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361341634"/>
      </p:ext>
    </p:extLst>
  </p:cSld>
  <p:clrMapOvr>
    <a:masterClrMapping/>
  </p:clrMapOvr>
  <p:transition advClick="0">
    <p:blinds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 animBg="1"/>
      <p:bldP spid="18" grpId="0"/>
      <p:bldP spid="20" grpId="0"/>
      <p:bldP spid="21" grpId="0" animBg="1"/>
      <p:bldP spid="22" grpId="0"/>
      <p:bldP spid="26" grpId="0"/>
      <p:bldP spid="28" grpId="0" animBg="1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27784" y="682006"/>
            <a:ext cx="3821108" cy="6587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3399FF"/>
            </a:solidFill>
          </a:ln>
          <a:effectLst>
            <a:glow rad="101600">
              <a:srgbClr val="00FF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399FF"/>
                </a:solidFill>
                <a:latin typeface="Comic Sans MS" pitchFamily="66" charset="0"/>
              </a:rPr>
              <a:t>Change time and place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659093" y="2172429"/>
            <a:ext cx="222837" cy="1993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96411" y="1910085"/>
            <a:ext cx="36279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day before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628862" y="2703883"/>
            <a:ext cx="222837" cy="1993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4989" y="2494860"/>
            <a:ext cx="2452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last week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2009" y="2492181"/>
            <a:ext cx="45384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previous week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644711" y="3276177"/>
            <a:ext cx="222837" cy="1993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7709" y="3026315"/>
            <a:ext cx="40286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week before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628861" y="3848036"/>
            <a:ext cx="222837" cy="1993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23928" y="3601433"/>
            <a:ext cx="3150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next day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628860" y="4377627"/>
            <a:ext cx="222837" cy="1993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27709" y="4149079"/>
            <a:ext cx="42979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following day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2066" y="3624275"/>
            <a:ext cx="25138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tomorrow</a:t>
            </a:r>
            <a:endParaRPr lang="en-US" sz="3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42" y="521668"/>
            <a:ext cx="380345" cy="6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ight Arrow 27"/>
          <p:cNvSpPr/>
          <p:nvPr/>
        </p:nvSpPr>
        <p:spPr>
          <a:xfrm>
            <a:off x="3658911" y="1587127"/>
            <a:ext cx="222837" cy="1993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89266" y="1385680"/>
            <a:ext cx="2518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yesterday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81748" y="1340768"/>
            <a:ext cx="41376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previous day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035" y="1859692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67" y="2894869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16" y="3947697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06" y="5204495"/>
            <a:ext cx="9207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3651876" y="4880956"/>
            <a:ext cx="222837" cy="1993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14852" y="4688229"/>
            <a:ext cx="4493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following year</a:t>
            </a:r>
            <a:endParaRPr lang="en-US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88364" y="4657195"/>
            <a:ext cx="24272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 year</a:t>
            </a:r>
            <a:endParaRPr lang="en-US" sz="3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5" name="Picture 3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127" y="5559161"/>
            <a:ext cx="612263" cy="5416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8077"/>
            <a:ext cx="1149123" cy="108674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95422553"/>
      </p:ext>
    </p:extLst>
  </p:cSld>
  <p:clrMapOvr>
    <a:masterClrMapping/>
  </p:clrMapOvr>
  <p:transition advClick="0">
    <p:blinds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/>
      <p:bldP spid="11" grpId="0" animBg="1"/>
      <p:bldP spid="12" grpId="0"/>
      <p:bldP spid="13" grpId="0"/>
      <p:bldP spid="15" grpId="0" animBg="1"/>
      <p:bldP spid="16" grpId="0"/>
      <p:bldP spid="17" grpId="0" animBg="1"/>
      <p:bldP spid="18" grpId="0"/>
      <p:bldP spid="21" grpId="0" animBg="1"/>
      <p:bldP spid="22" grpId="0"/>
      <p:bldP spid="26" grpId="0"/>
      <p:bldP spid="28" grpId="0" animBg="1"/>
      <p:bldP spid="30" grpId="0"/>
      <p:bldP spid="31" grpId="0"/>
      <p:bldP spid="29" grpId="0" animBg="1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69340"/>
            <a:ext cx="2033168" cy="1809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807940"/>
            <a:ext cx="5976664" cy="715089"/>
          </a:xfrm>
          <a:prstGeom prst="wedgeRoundRectCallout">
            <a:avLst>
              <a:gd name="adj1" fmla="val -53450"/>
              <a:gd name="adj2" fmla="val 92009"/>
              <a:gd name="adj3" fmla="val 16667"/>
            </a:avLst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 love reading books, especially when they have such an exciting plot as this one.</a:t>
            </a:r>
            <a:endParaRPr lang="el-G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18127" y="1916667"/>
            <a:ext cx="6572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Aunt Molly said ____________________ books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especially when ____________ such an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exciting plot as ____________.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242" y="3007358"/>
            <a:ext cx="77938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>
                  <a:solidFill>
                    <a:srgbClr val="CC0000">
                      <a:lumMod val="60000"/>
                      <a:lumOff val="40000"/>
                    </a:srgbClr>
                  </a:solidFill>
                </a:ln>
                <a:solidFill>
                  <a:srgbClr val="CC0000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veman" pitchFamily="2" charset="0"/>
              </a:rPr>
              <a:t>a</a:t>
            </a:r>
            <a:endParaRPr kumimoji="0" lang="el-GR" sz="4800" b="1" i="0" u="none" strike="noStrike" kern="0" cap="none" spc="0" normalizeH="0" baseline="0" noProof="0" dirty="0">
              <a:ln w="11430">
                <a:solidFill>
                  <a:srgbClr val="CC0000">
                    <a:lumMod val="60000"/>
                    <a:lumOff val="40000"/>
                  </a:srgbClr>
                </a:solidFill>
              </a:ln>
              <a:solidFill>
                <a:srgbClr val="CC0000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3285" y="3195331"/>
            <a:ext cx="68320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>
                  <a:solidFill>
                    <a:srgbClr val="CC0000">
                      <a:lumMod val="60000"/>
                      <a:lumOff val="40000"/>
                    </a:srgbClr>
                  </a:solidFill>
                </a:ln>
                <a:solidFill>
                  <a:srgbClr val="CC0000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veman" pitchFamily="2" charset="0"/>
              </a:rPr>
              <a:t>b</a:t>
            </a:r>
            <a:endParaRPr kumimoji="0" lang="el-GR" sz="4800" b="1" i="0" u="none" strike="noStrike" kern="0" cap="none" spc="0" normalizeH="0" baseline="0" noProof="0" dirty="0">
              <a:ln w="11430">
                <a:solidFill>
                  <a:srgbClr val="CC0000">
                    <a:lumMod val="60000"/>
                    <a:lumOff val="40000"/>
                  </a:srgbClr>
                </a:solidFill>
              </a:ln>
              <a:solidFill>
                <a:srgbClr val="CC0000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vem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6190" y="3303459"/>
            <a:ext cx="20569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that loved read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43038" y="3683906"/>
            <a:ext cx="29322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that she</a:t>
            </a:r>
            <a:r>
              <a:rPr kumimoji="0" lang="en-US" sz="2000" b="1" i="0" u="none" strike="noStrike" kern="0" cap="none" spc="0" normalizeH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loves reading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43038" y="4039868"/>
            <a:ext cx="33123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kern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she loved reading</a:t>
            </a:r>
            <a:endParaRPr lang="en-US" sz="2000" b="1" kern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8820" y="3281894"/>
            <a:ext cx="13869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they have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52371" y="3697393"/>
            <a:ext cx="12554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they had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51105" y="2000067"/>
            <a:ext cx="2839239" cy="3520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she loved reading</a:t>
            </a:r>
            <a:endParaRPr kumimoji="0" lang="en-US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26602" y="2342424"/>
            <a:ext cx="1467068" cy="3520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they had</a:t>
            </a:r>
            <a:endParaRPr kumimoji="0" lang="en-US" sz="24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58" y="3815511"/>
            <a:ext cx="717831" cy="6295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842" y="3496982"/>
            <a:ext cx="717831" cy="629542"/>
          </a:xfrm>
          <a:prstGeom prst="rect">
            <a:avLst/>
          </a:prstGeom>
        </p:spPr>
      </p:pic>
      <p:pic>
        <p:nvPicPr>
          <p:cNvPr id="33" name="Picture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032" y="5151027"/>
            <a:ext cx="824374" cy="76767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796669" y="4079565"/>
            <a:ext cx="10775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we had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43827" y="4493269"/>
            <a:ext cx="77617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>
                  <a:solidFill>
                    <a:srgbClr val="CC0000">
                      <a:lumMod val="60000"/>
                      <a:lumOff val="40000"/>
                    </a:srgbClr>
                  </a:solidFill>
                </a:ln>
                <a:solidFill>
                  <a:srgbClr val="CC0000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veman" pitchFamily="2" charset="0"/>
              </a:rPr>
              <a:t>c</a:t>
            </a:r>
            <a:endParaRPr kumimoji="0" lang="el-GR" sz="4800" b="1" i="0" u="none" strike="noStrike" kern="0" cap="none" spc="0" normalizeH="0" baseline="0" noProof="0" dirty="0">
              <a:ln w="11430">
                <a:solidFill>
                  <a:srgbClr val="CC0000">
                    <a:lumMod val="60000"/>
                    <a:lumOff val="40000"/>
                  </a:srgbClr>
                </a:solidFill>
              </a:ln>
              <a:solidFill>
                <a:srgbClr val="CC0000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vem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02942" y="4708712"/>
            <a:ext cx="11673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this one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36779" y="5124211"/>
            <a:ext cx="12025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that one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50" y="4894779"/>
            <a:ext cx="717831" cy="62954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766559" y="5485380"/>
            <a:ext cx="11112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the one</a:t>
            </a:r>
            <a:endParaRPr kumimoji="0" lang="en-US" sz="20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03130" y="2710696"/>
            <a:ext cx="1402948" cy="3520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 w="9525">
                  <a:solidFill>
                    <a:srgbClr val="4584D3">
                      <a:lumMod val="50000"/>
                    </a:srgbClr>
                  </a:solidFill>
                  <a:prstDash val="solid"/>
                </a:ln>
                <a:solidFill>
                  <a:srgbClr val="4584D3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Rounded MT Bold" pitchFamily="34" charset="0"/>
              </a:rPr>
              <a:t>that one</a:t>
            </a:r>
            <a:endParaRPr kumimoji="0" lang="en-US" sz="2400" b="1" i="0" u="none" strike="noStrike" kern="0" cap="none" spc="0" normalizeH="0" baseline="0" noProof="0" dirty="0">
              <a:ln w="9525">
                <a:solidFill>
                  <a:srgbClr val="4584D3">
                    <a:lumMod val="50000"/>
                  </a:srgbClr>
                </a:solidFill>
                <a:prstDash val="solid"/>
              </a:ln>
              <a:solidFill>
                <a:srgbClr val="4584D3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02014"/>
      </p:ext>
    </p:extLst>
  </p:cSld>
  <p:clrMapOvr>
    <a:masterClrMapping/>
  </p:clrMapOvr>
  <p:transition advClick="0">
    <p:blinds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7" grpId="0"/>
      <p:bldP spid="27" grpId="1"/>
      <p:bldP spid="28" grpId="0"/>
      <p:bldP spid="29" grpId="0"/>
      <p:bldP spid="30" grpId="0"/>
      <p:bldP spid="34" grpId="0"/>
      <p:bldP spid="34" grpId="1"/>
      <p:bldP spid="36" grpId="0"/>
      <p:bldP spid="36" grpId="1"/>
      <p:bldP spid="37" grpId="0"/>
      <p:bldP spid="39" grpId="0"/>
      <p:bldP spid="39" grpId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3a1cf56a5a4a9275d2ee6fb5b81e67f6ee1e0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596</Words>
  <Application>Microsoft Office PowerPoint</Application>
  <PresentationFormat>Экран (4:3)</PresentationFormat>
  <Paragraphs>206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Arial Rounded MT Bold</vt:lpstr>
      <vt:lpstr>Berlin Sans FB</vt:lpstr>
      <vt:lpstr>Berlin Sans FB Demi</vt:lpstr>
      <vt:lpstr>Calibri</vt:lpstr>
      <vt:lpstr>Caveman</vt:lpstr>
      <vt:lpstr>Comic Sans MS</vt:lpstr>
      <vt:lpstr>Gretoon Highlight</vt:lpstr>
      <vt:lpstr>Snap ITC</vt:lpstr>
      <vt:lpstr>Times New Roman</vt:lpstr>
      <vt:lpstr>Verdana</vt:lpstr>
      <vt:lpstr>Wingdings 2</vt:lpstr>
      <vt:lpstr>Aspect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Pollyanna</dc:creator>
  <cp:lastModifiedBy>Інна</cp:lastModifiedBy>
  <cp:revision>52</cp:revision>
  <dcterms:created xsi:type="dcterms:W3CDTF">2011-12-17T08:35:13Z</dcterms:created>
  <dcterms:modified xsi:type="dcterms:W3CDTF">2019-10-16T14:19:14Z</dcterms:modified>
</cp:coreProperties>
</file>