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0557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45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38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88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2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55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71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76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81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42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26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4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4" cy="5134399"/>
            <a:chOff x="0" y="75"/>
            <a:chExt cx="5153704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4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4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0" y="2469742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4" y="26771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0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0" y="37188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2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89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1"/>
            <a:ext cx="698925" cy="684657"/>
            <a:chOff x="0" y="3785671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1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8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‹№›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‹№›</a:t>
            </a:fld>
            <a:endParaRPr lang="ru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2837329" y="274969"/>
            <a:ext cx="5017500" cy="15789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BODY IDIOMS</a:t>
            </a:r>
            <a:r>
              <a:rPr lang="ru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294" t="18853" r="22353"/>
          <a:stretch/>
        </p:blipFill>
        <p:spPr>
          <a:xfrm>
            <a:off x="3081122" y="1346807"/>
            <a:ext cx="3993777" cy="37025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282388" y="2595282"/>
            <a:ext cx="8417859" cy="22340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r>
              <a:rPr lang="ru" sz="3200" smtClean="0">
                <a:solidFill>
                  <a:srgbClr val="C00000"/>
                </a:solidFill>
              </a:rPr>
              <a:t>PAIN </a:t>
            </a:r>
            <a:r>
              <a:rPr lang="ru" sz="3200">
                <a:solidFill>
                  <a:srgbClr val="C00000"/>
                </a:solidFill>
              </a:rPr>
              <a:t>IN </a:t>
            </a:r>
            <a:r>
              <a:rPr lang="ru" sz="3200">
                <a:solidFill>
                  <a:srgbClr val="C00000"/>
                </a:solidFill>
              </a:rPr>
              <a:t>THE </a:t>
            </a:r>
            <a:r>
              <a:rPr lang="ru" sz="3200" smtClean="0">
                <a:solidFill>
                  <a:srgbClr val="C00000"/>
                </a:solidFill>
              </a:rPr>
              <a:t>NECK</a:t>
            </a:r>
          </a:p>
          <a:p>
            <a:r>
              <a:rPr lang="ru-RU" sz="1800" smtClean="0">
                <a:solidFill>
                  <a:srgbClr val="4A86E8"/>
                </a:solidFill>
              </a:rPr>
              <a:t>Перевод:</a:t>
            </a:r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«кость в горле» (т.е. источник постоянного раздражения); «головная </a:t>
            </a:r>
            <a:r>
              <a:rPr lang="ru-RU" sz="1800">
                <a:solidFill>
                  <a:srgbClr val="4A86E8"/>
                </a:solidFill>
              </a:rPr>
              <a:t>боль</a:t>
            </a:r>
            <a:r>
              <a:rPr lang="ru-RU" sz="1800" smtClean="0">
                <a:solidFill>
                  <a:srgbClr val="4A86E8"/>
                </a:solidFill>
              </a:rPr>
              <a:t>»</a:t>
            </a:r>
          </a:p>
          <a:p>
            <a:pPr lvl="0"/>
            <a:endParaRPr lang="ru-RU" sz="1800" smtClean="0">
              <a:solidFill>
                <a:srgbClr val="4A86E8"/>
              </a:solidFill>
            </a:endParaRPr>
          </a:p>
          <a:p>
            <a:r>
              <a:rPr lang="en-US" sz="1800">
                <a:solidFill>
                  <a:srgbClr val="4A86E8"/>
                </a:solidFill>
              </a:rPr>
              <a:t>Пример: It's a real pain in the neck when you're trying to get some sleep on the train and people keep shouting into their mobile phones all around </a:t>
            </a:r>
            <a:r>
              <a:rPr lang="en-US" sz="1800">
                <a:solidFill>
                  <a:srgbClr val="4A86E8"/>
                </a:solidFill>
              </a:rPr>
              <a:t>you</a:t>
            </a:r>
            <a:r>
              <a:rPr lang="en-US" sz="1800" smtClean="0">
                <a:solidFill>
                  <a:srgbClr val="4A86E8"/>
                </a:solidFill>
              </a:rPr>
              <a:t>.</a:t>
            </a:r>
            <a:endParaRPr lang="ru" sz="1800">
              <a:solidFill>
                <a:srgbClr val="C00000"/>
              </a:solidFill>
            </a:endParaRPr>
          </a:p>
          <a:p>
            <a:pPr lvl="0"/>
            <a:endParaRPr lang="ru" sz="1800">
              <a:solidFill>
                <a:srgbClr val="4A86E8"/>
              </a:solidFill>
            </a:endParaRP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02924" cy="230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4174" y="653350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6649" y="702725"/>
            <a:ext cx="26098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532148" y="788651"/>
            <a:ext cx="4899707" cy="3778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" sz="32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 A LEG </a:t>
            </a:r>
            <a:r>
              <a:rPr lang="ru" sz="1800">
                <a:solidFill>
                  <a:srgbClr val="4A86E8"/>
                </a:solidFill>
              </a:rPr>
              <a:t>= GOOD LUCK</a:t>
            </a:r>
            <a:br>
              <a:rPr lang="ru" sz="1800">
                <a:solidFill>
                  <a:srgbClr val="4A86E8"/>
                </a:solidFill>
              </a:rPr>
            </a:br>
            <a:r>
              <a:rPr lang="ru-RU" sz="1800">
                <a:solidFill>
                  <a:srgbClr val="4A86E8"/>
                </a:solidFill>
              </a:rPr>
              <a:t>Перевод: желаю удачи! ни пуха ни пера! (обычно желают актеру перед выходом на сцену)</a:t>
            </a:r>
          </a:p>
          <a:p>
            <a:pPr lvl="0"/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Пример:</a:t>
            </a:r>
          </a:p>
          <a:p>
            <a:pPr lvl="0"/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"Break a leg!" the director called to the lead actor.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"Ни пуха ни пера!", крикнул режиссер ведущему актеру.</a:t>
            </a:r>
            <a:endParaRPr lang="ru" sz="1800">
              <a:solidFill>
                <a:srgbClr val="4A86E8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548" y="833475"/>
            <a:ext cx="26479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850" y="152400"/>
            <a:ext cx="2981175" cy="209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100" y="152400"/>
            <a:ext cx="2766425" cy="21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12725" y="2420471"/>
            <a:ext cx="6936000" cy="24085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pl-PL" sz="3200" smtClean="0">
                <a:solidFill>
                  <a:srgbClr val="C00000"/>
                </a:solidFill>
              </a:rPr>
              <a:t>ALL EARS</a:t>
            </a:r>
            <a:endParaRPr lang="ru-RU" sz="3200" smtClean="0">
              <a:solidFill>
                <a:srgbClr val="C00000"/>
              </a:solidFill>
            </a:endParaRPr>
          </a:p>
          <a:p>
            <a:pPr lvl="0"/>
            <a:r>
              <a:rPr lang="ru-RU" sz="1800" smtClean="0">
                <a:solidFill>
                  <a:srgbClr val="4A86E8"/>
                </a:solidFill>
              </a:rPr>
              <a:t>Перевод</a:t>
            </a:r>
            <a:r>
              <a:rPr lang="ru-RU" sz="1800">
                <a:solidFill>
                  <a:srgbClr val="4A86E8"/>
                </a:solidFill>
              </a:rPr>
              <a:t>: внимательно слушать, превратиться в слух</a:t>
            </a:r>
          </a:p>
          <a:p>
            <a:pPr lvl="0"/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Пример:</a:t>
            </a:r>
          </a:p>
          <a:p>
            <a:pPr lvl="0"/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I’m all ears, please tell me about the party.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Я весь внимание – пожалуйста, расскажи мне о вечеринке.</a:t>
            </a:r>
            <a:endParaRPr lang="ru" sz="18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226" y="-156520"/>
            <a:ext cx="3297774" cy="34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575" y="473893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03441" y="3563470"/>
            <a:ext cx="8438851" cy="105055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-RU" sz="1800">
                <a:solidFill>
                  <a:srgbClr val="4A86E8"/>
                </a:solidFill>
              </a:rPr>
              <a:t>Перевод: иметь талант к садоводству, к выращиванию растений</a:t>
            </a:r>
          </a:p>
          <a:p>
            <a:pPr lvl="0"/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Пример:</a:t>
            </a:r>
          </a:p>
          <a:p>
            <a:pPr lvl="0"/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My sister has a green thumb and has a beautiful garden.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У моей сестры хорошо получается все выращивать, и у нее красивый сад.</a:t>
            </a:r>
            <a:endParaRPr lang="ru" sz="1800">
              <a:solidFill>
                <a:srgbClr val="4A86E8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83764" y="668292"/>
            <a:ext cx="239039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smtClean="0">
                <a:solidFill>
                  <a:srgbClr val="C00000"/>
                </a:solidFill>
              </a:rPr>
              <a:t>HAVE </a:t>
            </a:r>
          </a:p>
          <a:p>
            <a:r>
              <a:rPr lang="pl-PL" sz="3600" smtClean="0">
                <a:solidFill>
                  <a:srgbClr val="C00000"/>
                </a:solidFill>
              </a:rPr>
              <a:t>A GREEN </a:t>
            </a:r>
          </a:p>
          <a:p>
            <a:r>
              <a:rPr lang="pl-PL" sz="3600" smtClean="0">
                <a:solidFill>
                  <a:srgbClr val="C00000"/>
                </a:solidFill>
              </a:rPr>
              <a:t>THUMB</a:t>
            </a:r>
            <a:endParaRPr lang="ru-RU" sz="36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83951" cy="23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2613" y="208837"/>
            <a:ext cx="2616524" cy="23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5400" y="152400"/>
            <a:ext cx="2744399" cy="24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36208" y="2299447"/>
            <a:ext cx="8453591" cy="27450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" sz="3200">
                <a:solidFill>
                  <a:srgbClr val="C00000"/>
                </a:solidFill>
              </a:rPr>
              <a:t>GET STH OFF SB’S </a:t>
            </a:r>
            <a:r>
              <a:rPr lang="ru" sz="3200" smtClean="0">
                <a:solidFill>
                  <a:srgbClr val="C00000"/>
                </a:solidFill>
              </a:rPr>
              <a:t>CHEST</a:t>
            </a:r>
            <a:r>
              <a:rPr lang="ru" sz="1800">
                <a:solidFill>
                  <a:srgbClr val="4A86E8"/>
                </a:solidFill>
              </a:rPr>
              <a:t/>
            </a:r>
            <a:br>
              <a:rPr lang="ru" sz="1800">
                <a:solidFill>
                  <a:srgbClr val="4A86E8"/>
                </a:solidFill>
              </a:rPr>
            </a:br>
            <a:r>
              <a:rPr lang="ru-RU" sz="1800">
                <a:solidFill>
                  <a:srgbClr val="4A86E8"/>
                </a:solidFill>
              </a:rPr>
              <a:t>Перевод: гора с плеч; поговорить о чем-либо, что </a:t>
            </a:r>
            <a:r>
              <a:rPr lang="ru-RU" sz="1800">
                <a:solidFill>
                  <a:srgbClr val="4A86E8"/>
                </a:solidFill>
              </a:rPr>
              <a:t>беспокоит </a:t>
            </a:r>
            <a:r>
              <a:rPr lang="ru-RU" sz="1800" smtClean="0">
                <a:solidFill>
                  <a:srgbClr val="4A86E8"/>
                </a:solidFill>
              </a:rPr>
              <a:t>говорящего</a:t>
            </a:r>
          </a:p>
          <a:p>
            <a:pPr lvl="0"/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Пример</a:t>
            </a:r>
            <a:r>
              <a:rPr lang="ru-RU" sz="1800" smtClean="0">
                <a:solidFill>
                  <a:srgbClr val="4A86E8"/>
                </a:solidFill>
              </a:rPr>
              <a:t>:</a:t>
            </a:r>
          </a:p>
          <a:p>
            <a:pPr lvl="0"/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I told my father about my problem at work so that I could get it off my chest.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Я рассказал отцу о своих проблемах на работе, и у меня словно гора с плеч упала.</a:t>
            </a:r>
            <a:endParaRPr lang="ru" sz="18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22759" y="3049004"/>
            <a:ext cx="8331275" cy="1711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" sz="3200" smtClean="0">
                <a:solidFill>
                  <a:srgbClr val="C00000"/>
                </a:solidFill>
              </a:rPr>
              <a:t>KEEP YOUR CHIN UP </a:t>
            </a:r>
          </a:p>
          <a:p>
            <a:pPr lvl="0"/>
            <a:r>
              <a:rPr lang="ru-RU" sz="1800" smtClean="0">
                <a:solidFill>
                  <a:srgbClr val="4A86E8"/>
                </a:solidFill>
              </a:rPr>
              <a:t> </a:t>
            </a:r>
            <a:r>
              <a:rPr lang="ru-RU" sz="1800">
                <a:solidFill>
                  <a:srgbClr val="4A86E8"/>
                </a:solidFill>
              </a:rPr>
              <a:t>Перевод: не падать духом, не </a:t>
            </a:r>
            <a:r>
              <a:rPr lang="ru-RU" sz="1800">
                <a:solidFill>
                  <a:srgbClr val="4A86E8"/>
                </a:solidFill>
              </a:rPr>
              <a:t>терять </a:t>
            </a:r>
            <a:r>
              <a:rPr lang="ru-RU" sz="1800" smtClean="0">
                <a:solidFill>
                  <a:srgbClr val="4A86E8"/>
                </a:solidFill>
              </a:rPr>
              <a:t>мужества</a:t>
            </a:r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Пример</a:t>
            </a:r>
            <a:r>
              <a:rPr lang="ru-RU" sz="1800" smtClean="0">
                <a:solidFill>
                  <a:srgbClr val="4A86E8"/>
                </a:solidFill>
              </a:rPr>
              <a:t>:</a:t>
            </a:r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Try and keep your chin up. Things will get better in the future.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Постарайся не падать духом. В будущем все наладится.</a:t>
            </a:r>
            <a:endParaRPr lang="ru" sz="1800">
              <a:solidFill>
                <a:srgbClr val="4A86E8"/>
              </a:solidFill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40" y="303890"/>
            <a:ext cx="3832996" cy="241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300" y="187675"/>
            <a:ext cx="17811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3875" y="147637"/>
            <a:ext cx="17811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52400" y="2984499"/>
            <a:ext cx="8601635" cy="2004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200">
                <a:solidFill>
                  <a:srgbClr val="C00000"/>
                </a:solidFill>
              </a:rPr>
              <a:t>LET YOUR HAIR </a:t>
            </a:r>
            <a:r>
              <a:rPr lang="ru" sz="3200" smtClean="0">
                <a:solidFill>
                  <a:srgbClr val="C00000"/>
                </a:solidFill>
              </a:rPr>
              <a:t>DOWN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Перевод: расслабиться, делать то, что хочется; не обращать внимания на мнение других, </a:t>
            </a:r>
            <a:r>
              <a:rPr lang="ru-RU" sz="1800">
                <a:solidFill>
                  <a:srgbClr val="4A86E8"/>
                </a:solidFill>
              </a:rPr>
              <a:t>перестать </a:t>
            </a:r>
            <a:r>
              <a:rPr lang="ru-RU" sz="1800" smtClean="0">
                <a:solidFill>
                  <a:srgbClr val="4A86E8"/>
                </a:solidFill>
              </a:rPr>
              <a:t>стесняться</a:t>
            </a:r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Пример</a:t>
            </a:r>
            <a:r>
              <a:rPr lang="ru-RU" sz="1800" smtClean="0">
                <a:solidFill>
                  <a:srgbClr val="4A86E8"/>
                </a:solidFill>
              </a:rPr>
              <a:t>:</a:t>
            </a:r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Everybody at the party let down their hair and had a good time.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На вечеринке все расслаблялись, веселились, и хорошо проводили время.</a:t>
            </a:r>
            <a:endParaRPr lang="ru" sz="1800">
              <a:solidFill>
                <a:srgbClr val="4A86E8"/>
              </a:solidFill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39425" cy="22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7925" y="152400"/>
            <a:ext cx="4123225" cy="28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9175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47947" y="2950274"/>
            <a:ext cx="8680899" cy="2059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200">
                <a:solidFill>
                  <a:srgbClr val="C00000"/>
                </a:solidFill>
              </a:rPr>
              <a:t>GET COLD </a:t>
            </a:r>
            <a:r>
              <a:rPr lang="ru" sz="3200" smtClean="0">
                <a:solidFill>
                  <a:srgbClr val="C00000"/>
                </a:solidFill>
              </a:rPr>
              <a:t>FEET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Перевод: струсить, не решиться, потерять уверенность в себе (обычно в последний </a:t>
            </a:r>
            <a:r>
              <a:rPr lang="ru-RU" sz="1800">
                <a:solidFill>
                  <a:srgbClr val="4A86E8"/>
                </a:solidFill>
              </a:rPr>
              <a:t>момент</a:t>
            </a:r>
            <a:r>
              <a:rPr lang="ru-RU" sz="1800" smtClean="0">
                <a:solidFill>
                  <a:srgbClr val="4A86E8"/>
                </a:solidFill>
              </a:rPr>
              <a:t>)</a:t>
            </a:r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Пример</a:t>
            </a:r>
            <a:r>
              <a:rPr lang="ru-RU" sz="1800" smtClean="0">
                <a:solidFill>
                  <a:srgbClr val="4A86E8"/>
                </a:solidFill>
              </a:rPr>
              <a:t>:</a:t>
            </a:r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The student got cold feet and cancelled his plans to go to China.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В последний момент студент струсил, и отменил свои планы по поездке в Китай.</a:t>
            </a:r>
            <a:endParaRPr lang="ru" sz="1800">
              <a:solidFill>
                <a:srgbClr val="4A86E8"/>
              </a:solidFill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936049" cy="18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699" y="1328550"/>
            <a:ext cx="2436999" cy="162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4174" y="152400"/>
            <a:ext cx="2797874" cy="279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4449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220546" y="2893101"/>
            <a:ext cx="8568625" cy="19545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200">
                <a:solidFill>
                  <a:srgbClr val="C00000"/>
                </a:solidFill>
              </a:rPr>
              <a:t>COST AN ARM AND A </a:t>
            </a:r>
            <a:r>
              <a:rPr lang="ru" sz="3200" smtClean="0">
                <a:solidFill>
                  <a:srgbClr val="C00000"/>
                </a:solidFill>
              </a:rPr>
              <a:t>LEG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Перевод: 1. большая сумма денег;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2. </a:t>
            </a:r>
            <a:r>
              <a:rPr lang="ru-RU" sz="1800">
                <a:solidFill>
                  <a:srgbClr val="4A86E8"/>
                </a:solidFill>
              </a:rPr>
              <a:t>очень </a:t>
            </a:r>
            <a:r>
              <a:rPr lang="ru-RU" sz="1800" smtClean="0">
                <a:solidFill>
                  <a:srgbClr val="4A86E8"/>
                </a:solidFill>
              </a:rPr>
              <a:t>дорогостоящий</a:t>
            </a:r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Пример</a:t>
            </a:r>
            <a:r>
              <a:rPr lang="ru-RU" sz="1800" smtClean="0">
                <a:solidFill>
                  <a:srgbClr val="4A86E8"/>
                </a:solidFill>
              </a:rPr>
              <a:t>:</a:t>
            </a:r>
            <a:endParaRPr lang="ru-RU" sz="1800">
              <a:solidFill>
                <a:srgbClr val="4A86E8"/>
              </a:solidFill>
            </a:endParaRPr>
          </a:p>
          <a:p>
            <a:pPr lvl="0"/>
            <a:r>
              <a:rPr lang="ru-RU" sz="1800">
                <a:solidFill>
                  <a:srgbClr val="4A86E8"/>
                </a:solidFill>
              </a:rPr>
              <a:t>My new Mercedes cost me an arm and a leg.</a:t>
            </a:r>
          </a:p>
          <a:p>
            <a:pPr lvl="0"/>
            <a:r>
              <a:rPr lang="ru-RU" sz="1800">
                <a:solidFill>
                  <a:srgbClr val="4A86E8"/>
                </a:solidFill>
              </a:rPr>
              <a:t>Мой новый Мерседес стоил мне очень дорого.</a:t>
            </a:r>
            <a:endParaRPr lang="ru" sz="1800">
              <a:solidFill>
                <a:srgbClr val="4A86E8"/>
              </a:solidFill>
            </a:endParaRP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07624" cy="19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7075" y="152400"/>
            <a:ext cx="17811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9825" y="152400"/>
            <a:ext cx="19812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324</Words>
  <Application>Microsoft Office PowerPoint</Application>
  <PresentationFormat>Екран (16:9)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Lato</vt:lpstr>
      <vt:lpstr>Montserrat</vt:lpstr>
      <vt:lpstr>Comic Sans MS</vt:lpstr>
      <vt:lpstr>Arial</vt:lpstr>
      <vt:lpstr>Focus</vt:lpstr>
      <vt:lpstr>BODY IDIOMS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IDIOMS</dc:title>
  <dc:creator>Інна</dc:creator>
  <cp:lastModifiedBy>Інна</cp:lastModifiedBy>
  <cp:revision>3</cp:revision>
  <dcterms:modified xsi:type="dcterms:W3CDTF">2019-09-14T10:40:05Z</dcterms:modified>
</cp:coreProperties>
</file>